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708" r:id="rId4"/>
  </p:sldMasterIdLst>
  <p:notesMasterIdLst>
    <p:notesMasterId r:id="rId29"/>
  </p:notesMasterIdLst>
  <p:sldIdLst>
    <p:sldId id="315" r:id="rId5"/>
    <p:sldId id="307" r:id="rId6"/>
    <p:sldId id="340" r:id="rId7"/>
    <p:sldId id="341" r:id="rId8"/>
    <p:sldId id="316" r:id="rId9"/>
    <p:sldId id="317" r:id="rId10"/>
    <p:sldId id="324" r:id="rId11"/>
    <p:sldId id="318" r:id="rId12"/>
    <p:sldId id="336" r:id="rId13"/>
    <p:sldId id="320" r:id="rId14"/>
    <p:sldId id="331" r:id="rId15"/>
    <p:sldId id="335" r:id="rId16"/>
    <p:sldId id="314" r:id="rId17"/>
    <p:sldId id="339" r:id="rId18"/>
    <p:sldId id="327" r:id="rId19"/>
    <p:sldId id="321" r:id="rId20"/>
    <p:sldId id="334" r:id="rId21"/>
    <p:sldId id="330" r:id="rId22"/>
    <p:sldId id="329" r:id="rId23"/>
    <p:sldId id="326" r:id="rId24"/>
    <p:sldId id="319" r:id="rId25"/>
    <p:sldId id="309" r:id="rId26"/>
    <p:sldId id="328" r:id="rId27"/>
    <p:sldId id="280" r:id="rId28"/>
  </p:sldIdLst>
  <p:sldSz cx="12192000" cy="6858000"/>
  <p:notesSz cx="6858000" cy="9144000"/>
  <p:embeddedFontLst>
    <p:embeddedFont>
      <p:font typeface="ＭＳ Ｐゴシック" panose="020B0600070205080204" pitchFamily="34" charset="-128"/>
      <p:regular r:id="rId30"/>
    </p:embeddedFont>
    <p:embeddedFont>
      <p:font typeface="Grandview Display" panose="020B0502040204020203" pitchFamily="34" charset="0"/>
      <p:regular r:id="rId31"/>
      <p:italic r:id="rId32"/>
    </p:embeddedFont>
    <p:embeddedFont>
      <p:font typeface="Open Sans" panose="020B0606030504020204" pitchFamily="34" charset="0"/>
      <p:regular r:id="rId33"/>
      <p:bold r:id="rId34"/>
      <p:italic r:id="rId35"/>
      <p:boldItalic r:id="rId36"/>
    </p:embeddedFont>
    <p:embeddedFont>
      <p:font typeface="Segoe UI" panose="020B0502040204020203" pitchFamily="34" charset="0"/>
      <p:regular r:id="rId37"/>
      <p:bold r:id="rId38"/>
      <p:italic r:id="rId39"/>
      <p:boldItalic r:id="rId40"/>
    </p:embeddedFont>
    <p:embeddedFont>
      <p:font typeface="Tahoma" panose="020B0604030504040204" pitchFamily="34" charset="0"/>
      <p:regular r:id="rId41"/>
      <p:bold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2748"/>
    <a:srgbClr val="F7C541"/>
    <a:srgbClr val="BDCA2E"/>
    <a:srgbClr val="ED963C"/>
    <a:srgbClr val="34A7D3"/>
    <a:srgbClr val="83BCDD"/>
    <a:srgbClr val="D83171"/>
    <a:srgbClr val="20A9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23DD3C-37BE-4610-9C4F-5A0CB84D56F4}" v="260" dt="2024-09-11T19:32:37.669"/>
    <p1510:client id="{3A66E7A7-E99A-2773-4AED-38B64252157A}" v="54" dt="2024-09-12T20:26:42.173"/>
    <p1510:client id="{7638F15A-4393-4E4C-830B-6E2316A6631A}" v="203" dt="2024-09-12T19:23:49.081"/>
    <p1510:client id="{9ECEA4F6-4FCA-9B90-E117-D098F4189533}" v="397" dt="2024-09-12T21:56:28.325"/>
    <p1510:client id="{B2B190C2-9A3F-4366-B005-F7CF7CC2DE0B}" v="56" dt="2024-09-12T16:52:27.405"/>
    <p1510:client id="{E5B4645F-2044-7406-390F-4863EE4DB41D}" v="847" dt="2024-09-12T18:23:43.875"/>
    <p1510:client id="{FA97F1DA-0D19-4DB4-BBBD-5BFDD612B8FC}" v="75" dt="2024-09-11T20:54:07.6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0B6CB-027C-E74A-B425-ED9DB6A0D2EF}" type="datetimeFigureOut">
              <a:rPr lang="en-US" smtClean="0"/>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02040E-CC80-5F49-8AEC-C2F0178B65DA}" type="slidenum">
              <a:rPr lang="en-US" smtClean="0"/>
              <a:t>‹#›</a:t>
            </a:fld>
            <a:endParaRPr lang="en-US"/>
          </a:p>
        </p:txBody>
      </p:sp>
    </p:spTree>
    <p:extLst>
      <p:ext uri="{BB962C8B-B14F-4D97-AF65-F5344CB8AC3E}">
        <p14:creationId xmlns:p14="http://schemas.microsoft.com/office/powerpoint/2010/main" val="3975213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02040E-CC80-5F49-8AEC-C2F0178B65DA}" type="slidenum">
              <a:rPr lang="en-US" smtClean="0"/>
              <a:t>1</a:t>
            </a:fld>
            <a:endParaRPr lang="en-US"/>
          </a:p>
        </p:txBody>
      </p:sp>
    </p:spTree>
    <p:extLst>
      <p:ext uri="{BB962C8B-B14F-4D97-AF65-F5344CB8AC3E}">
        <p14:creationId xmlns:p14="http://schemas.microsoft.com/office/powerpoint/2010/main" val="14289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8D5D83F1-BF6E-4A98-8153-BAC9ABDE7CE3}" type="datetimeFigureOut">
              <a:rPr lang="en-US" dirty="0"/>
              <a:t>9/12/2024</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3196037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ED9BE5A2-57A1-4629-B29D-D386573AF9F3}" type="datetimeFigureOut">
              <a:rPr lang="en-US" dirty="0"/>
              <a:t>9/12/2024</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1707520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A3A72485-1B57-41B4-A998-97848CC136C2}" type="datetimeFigureOut">
              <a:rPr lang="en-US" dirty="0"/>
              <a:t>9/12/2024</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2623421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BA576E92-E5C8-4FF8-B2BE-A516F6A1724E}" type="datetimeFigureOut">
              <a:rPr lang="en-US" dirty="0"/>
              <a:t>9/12/2024</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125782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6DDB232-C681-46A2-B21F-2BD21E9CA134}" type="datetimeFigureOut">
              <a:rPr lang="en-US" dirty="0"/>
              <a:t>9/12/2024</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168792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30ABE26E-66F9-4E5F-9E07-CA7CDB200281}" type="datetimeFigureOut">
              <a:rPr lang="en-US" dirty="0"/>
              <a:t>9/12/2024</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397428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85A1A01C-F286-49E7-998E-3D5BB613F99A}" type="datetimeFigureOut">
              <a:rPr lang="en-US" dirty="0"/>
              <a:t>9/12/2024</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256959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7CC2C0A-F771-42D9-AAB0-90C3A2B0FEAD}" type="datetimeFigureOut">
              <a:rPr lang="en-US" dirty="0"/>
              <a:t>9/12/2024</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382510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2CA2A270-409D-4410-9649-B7481576446C}" type="datetimeFigureOut">
              <a:rPr lang="en-US" dirty="0"/>
              <a:t>9/12/2024</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41012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42200AA3-798A-4433-8927-6E115914B6EF}" type="datetimeFigureOut">
              <a:rPr lang="en-US" dirty="0"/>
              <a:t>9/12/2024</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262088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36322871-0F85-43DC-99D7-CA8E7437E2EC}" type="datetimeFigureOut">
              <a:rPr lang="en-US" dirty="0"/>
              <a:t>9/12/2024</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dirty="0"/>
              <a:t>‹#›</a:t>
            </a:fld>
            <a:endParaRPr lang="en-US"/>
          </a:p>
        </p:txBody>
      </p:sp>
    </p:spTree>
    <p:extLst>
      <p:ext uri="{BB962C8B-B14F-4D97-AF65-F5344CB8AC3E}">
        <p14:creationId xmlns:p14="http://schemas.microsoft.com/office/powerpoint/2010/main" val="154884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E857DF4D-D974-434D-9D64-40B7405DF5F0}" type="datetimeFigureOut">
              <a:rPr lang="en-US" dirty="0"/>
              <a:t>9/12/2024</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r>
              <a:rPr lang="en-US"/>
              <a:t>
              </a:t>
            </a:r>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dirty="0"/>
              <a:t>‹#›</a:t>
            </a:fld>
            <a:endParaRPr lang="en-US"/>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4706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guide id="5" pos="576">
          <p15:clr>
            <a:srgbClr val="F26B43"/>
          </p15:clr>
        </p15:guide>
        <p15:guide id="6" orient="horz"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clevelandmetroschools/parent" TargetMode="External"/><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youtu.be/eNZs_AloU-c?si=5vR6nBWiNCCPrO2u&#8203;" TargetMode="External"/><Relationship Id="rId4" Type="http://schemas.openxmlformats.org/officeDocument/2006/relationships/hyperlink" Target="https://youtu.be/d9uNH9J18t4?si=9BuADURx5I1-6u0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F1F3C-9242-1F29-7B11-F6F86BCB9D1F}"/>
              </a:ext>
            </a:extLst>
          </p:cNvPr>
          <p:cNvSpPr>
            <a:spLocks noGrp="1"/>
          </p:cNvSpPr>
          <p:nvPr>
            <p:ph type="ctrTitle"/>
          </p:nvPr>
        </p:nvSpPr>
        <p:spPr>
          <a:xfrm>
            <a:off x="1113183" y="1122363"/>
            <a:ext cx="7254203" cy="2387600"/>
          </a:xfrm>
        </p:spPr>
        <p:txBody>
          <a:bodyPr>
            <a:noAutofit/>
          </a:bodyPr>
          <a:lstStyle/>
          <a:p>
            <a:pPr algn="l"/>
            <a:r>
              <a:rPr lang="en-US" sz="3600" b="1">
                <a:solidFill>
                  <a:schemeClr val="bg1"/>
                </a:solidFill>
                <a:latin typeface="Aptos" panose="020B0004020202020204" pitchFamily="34" charset="0"/>
              </a:rPr>
              <a:t>WELCOME TO OPEN HOUSE</a:t>
            </a:r>
          </a:p>
        </p:txBody>
      </p:sp>
    </p:spTree>
    <p:extLst>
      <p:ext uri="{BB962C8B-B14F-4D97-AF65-F5344CB8AC3E}">
        <p14:creationId xmlns:p14="http://schemas.microsoft.com/office/powerpoint/2010/main" val="3660110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6F368-3664-9EDD-FD04-D7F607D4C216}"/>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6AF2CB67-A87D-57A7-D015-C61653004543}"/>
              </a:ext>
            </a:extLst>
          </p:cNvPr>
          <p:cNvSpPr txBox="1">
            <a:spLocks/>
          </p:cNvSpPr>
          <p:nvPr/>
        </p:nvSpPr>
        <p:spPr>
          <a:xfrm>
            <a:off x="1113183" y="963339"/>
            <a:ext cx="7900188" cy="753329"/>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a:solidFill>
                  <a:srgbClr val="34A7D3"/>
                </a:solidFill>
                <a:latin typeface="Aptos"/>
              </a:rPr>
              <a:t>Academic Achievement Plan ELA Focus</a:t>
            </a:r>
            <a:endParaRPr lang="en-US" sz="2900" b="1">
              <a:solidFill>
                <a:srgbClr val="1E2748"/>
              </a:solidFill>
              <a:latin typeface="Aptos" panose="020B0004020202020204" pitchFamily="34" charset="0"/>
            </a:endParaRPr>
          </a:p>
        </p:txBody>
      </p:sp>
      <p:sp>
        <p:nvSpPr>
          <p:cNvPr id="4" name="Rectangle 3">
            <a:extLst>
              <a:ext uri="{FF2B5EF4-FFF2-40B4-BE49-F238E27FC236}">
                <a16:creationId xmlns:a16="http://schemas.microsoft.com/office/drawing/2014/main" id="{3D7B9EBF-1A60-D60A-09CF-CBBBDB7BEBCF}"/>
              </a:ext>
            </a:extLst>
          </p:cNvPr>
          <p:cNvSpPr/>
          <p:nvPr/>
        </p:nvSpPr>
        <p:spPr>
          <a:xfrm>
            <a:off x="0" y="0"/>
            <a:ext cx="669471" cy="6858000"/>
          </a:xfrm>
          <a:prstGeom prst="rect">
            <a:avLst/>
          </a:prstGeom>
          <a:solidFill>
            <a:srgbClr val="34A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A39CB9B-B844-8F7A-7FEA-FFE4E6F13574}"/>
              </a:ext>
            </a:extLst>
          </p:cNvPr>
          <p:cNvSpPr>
            <a:spLocks noGrp="1"/>
          </p:cNvSpPr>
          <p:nvPr>
            <p:ph type="sldNum" sz="quarter" idx="12"/>
          </p:nvPr>
        </p:nvSpPr>
        <p:spPr/>
        <p:txBody>
          <a:bodyPr/>
          <a:lstStyle/>
          <a:p>
            <a:fld id="{153120A3-5248-6148-B7A2-2A687432A7B5}" type="slidenum">
              <a:rPr lang="en-US" smtClean="0"/>
              <a:t>10</a:t>
            </a:fld>
            <a:endParaRPr lang="en-US"/>
          </a:p>
        </p:txBody>
      </p:sp>
      <p:sp>
        <p:nvSpPr>
          <p:cNvPr id="6" name="TextBox 5">
            <a:extLst>
              <a:ext uri="{FF2B5EF4-FFF2-40B4-BE49-F238E27FC236}">
                <a16:creationId xmlns:a16="http://schemas.microsoft.com/office/drawing/2014/main" id="{8F36CAC2-2B61-4017-886D-AA99D8853D88}"/>
              </a:ext>
            </a:extLst>
          </p:cNvPr>
          <p:cNvSpPr txBox="1"/>
          <p:nvPr/>
        </p:nvSpPr>
        <p:spPr>
          <a:xfrm>
            <a:off x="1113183" y="1845622"/>
            <a:ext cx="8191500" cy="6001643"/>
          </a:xfrm>
          <a:prstGeom prst="rect">
            <a:avLst/>
          </a:prstGeom>
          <a:noFill/>
        </p:spPr>
        <p:txBody>
          <a:bodyPr wrap="square" lIns="91440" tIns="45720" rIns="91440" bIns="45720" rtlCol="0" anchor="t">
            <a:spAutoFit/>
          </a:bodyPr>
          <a:lstStyle/>
          <a:p>
            <a:pPr marL="457200" indent="-457200">
              <a:buFont typeface="Arial"/>
              <a:buChar char="•"/>
            </a:pPr>
            <a:r>
              <a:rPr lang="en-US" sz="3200" dirty="0">
                <a:ea typeface="Calibri"/>
                <a:cs typeface="Calibri"/>
              </a:rPr>
              <a:t>New HMH Curriculum K-8 –that aligns with the Science of Reading</a:t>
            </a:r>
            <a:endParaRPr lang="en-US" dirty="0"/>
          </a:p>
          <a:p>
            <a:pPr marL="457200" indent="-457200">
              <a:buFont typeface="Arial"/>
              <a:buChar char="•"/>
            </a:pPr>
            <a:r>
              <a:rPr lang="en-US" sz="3200" dirty="0">
                <a:ea typeface="Calibri"/>
                <a:cs typeface="Calibri"/>
              </a:rPr>
              <a:t>Structured Literacy for K-3 </a:t>
            </a:r>
          </a:p>
          <a:p>
            <a:pPr marL="457200" indent="-457200">
              <a:buFont typeface="Arial"/>
              <a:buChar char="•"/>
            </a:pPr>
            <a:r>
              <a:rPr lang="en-US" sz="3200" dirty="0">
                <a:ea typeface="Calibri"/>
                <a:cs typeface="Calibri"/>
              </a:rPr>
              <a:t>Small group instruction </a:t>
            </a:r>
          </a:p>
          <a:p>
            <a:pPr>
              <a:buFont typeface="Arial"/>
              <a:buChar char="•"/>
            </a:pPr>
            <a:r>
              <a:rPr lang="en-US" sz="3200" dirty="0">
                <a:cs typeface="Calibri"/>
              </a:rPr>
              <a:t> Direct instruction, modeling, guided practice, feedback, and independent practice.</a:t>
            </a:r>
          </a:p>
          <a:p>
            <a:pPr>
              <a:buFont typeface="Arial"/>
              <a:buChar char="•"/>
            </a:pPr>
            <a:endParaRPr lang="en-US" sz="3200" dirty="0">
              <a:ea typeface="Calibri"/>
              <a:cs typeface="Calibri"/>
            </a:endParaRPr>
          </a:p>
          <a:p>
            <a:pPr marL="457200" indent="-457200">
              <a:buFont typeface="Arial"/>
              <a:buChar char="•"/>
            </a:pPr>
            <a:endParaRPr lang="en-US" sz="3200" dirty="0">
              <a:ea typeface="Calibri"/>
              <a:cs typeface="Calibri"/>
            </a:endParaRPr>
          </a:p>
          <a:p>
            <a:endParaRPr lang="en-US" sz="3200">
              <a:ea typeface="Calibri"/>
              <a:cs typeface="Calibri"/>
            </a:endParaRPr>
          </a:p>
          <a:p>
            <a:endParaRPr lang="en-US" sz="3200">
              <a:ea typeface="Calibri"/>
              <a:cs typeface="Calibri"/>
            </a:endParaRPr>
          </a:p>
          <a:p>
            <a:endParaRPr lang="en-US" sz="3200">
              <a:ea typeface="Calibri"/>
              <a:cs typeface="Calibri"/>
            </a:endParaRPr>
          </a:p>
          <a:p>
            <a:endParaRPr lang="en-US" sz="3200">
              <a:ea typeface="Calibri"/>
              <a:cs typeface="Calibri"/>
            </a:endParaRPr>
          </a:p>
        </p:txBody>
      </p:sp>
    </p:spTree>
    <p:extLst>
      <p:ext uri="{BB962C8B-B14F-4D97-AF65-F5344CB8AC3E}">
        <p14:creationId xmlns:p14="http://schemas.microsoft.com/office/powerpoint/2010/main" val="3710474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8FCDDC-D49B-E740-70E0-E3377DB59C69}"/>
              </a:ext>
            </a:extLst>
          </p:cNvPr>
          <p:cNvSpPr/>
          <p:nvPr/>
        </p:nvSpPr>
        <p:spPr>
          <a:xfrm>
            <a:off x="0" y="0"/>
            <a:ext cx="12192000" cy="1273629"/>
          </a:xfrm>
          <a:prstGeom prst="rect">
            <a:avLst/>
          </a:prstGeom>
          <a:solidFill>
            <a:srgbClr val="34A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A1A0841-153A-1EAC-4502-DFCF2CDC6271}"/>
              </a:ext>
            </a:extLst>
          </p:cNvPr>
          <p:cNvSpPr txBox="1">
            <a:spLocks/>
          </p:cNvSpPr>
          <p:nvPr/>
        </p:nvSpPr>
        <p:spPr>
          <a:xfrm>
            <a:off x="601391" y="675490"/>
            <a:ext cx="5740626" cy="747849"/>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solidFill>
                  <a:schemeClr val="bg1"/>
                </a:solidFill>
                <a:latin typeface="Aptos"/>
              </a:rPr>
              <a:t>High Quality Instruction Materials</a:t>
            </a:r>
            <a:endParaRPr lang="en-US" sz="2400" b="1" err="1">
              <a:solidFill>
                <a:schemeClr val="bg1"/>
              </a:solidFill>
              <a:latin typeface="Aptos" panose="020B0004020202020204" pitchFamily="34" charset="0"/>
            </a:endParaRPr>
          </a:p>
        </p:txBody>
      </p:sp>
      <p:pic>
        <p:nvPicPr>
          <p:cNvPr id="6" name="Picture 5">
            <a:extLst>
              <a:ext uri="{FF2B5EF4-FFF2-40B4-BE49-F238E27FC236}">
                <a16:creationId xmlns:a16="http://schemas.microsoft.com/office/drawing/2014/main" id="{5D78B98B-DA7F-2AE3-0770-42950D967872}"/>
              </a:ext>
            </a:extLst>
          </p:cNvPr>
          <p:cNvPicPr>
            <a:picLocks noChangeAspect="1"/>
          </p:cNvPicPr>
          <p:nvPr/>
        </p:nvPicPr>
        <p:blipFill>
          <a:blip r:embed="rId2"/>
          <a:stretch>
            <a:fillRect/>
          </a:stretch>
        </p:blipFill>
        <p:spPr>
          <a:xfrm>
            <a:off x="10417626" y="200415"/>
            <a:ext cx="1410697" cy="1051805"/>
          </a:xfrm>
          <a:prstGeom prst="rect">
            <a:avLst/>
          </a:prstGeom>
        </p:spPr>
      </p:pic>
      <p:sp>
        <p:nvSpPr>
          <p:cNvPr id="7" name="Text Placeholder 3">
            <a:extLst>
              <a:ext uri="{FF2B5EF4-FFF2-40B4-BE49-F238E27FC236}">
                <a16:creationId xmlns:a16="http://schemas.microsoft.com/office/drawing/2014/main" id="{05E5F1E3-E782-78E2-F82E-1C79C185912C}"/>
              </a:ext>
            </a:extLst>
          </p:cNvPr>
          <p:cNvSpPr txBox="1">
            <a:spLocks/>
          </p:cNvSpPr>
          <p:nvPr/>
        </p:nvSpPr>
        <p:spPr>
          <a:xfrm>
            <a:off x="611997" y="1649506"/>
            <a:ext cx="10794558" cy="52084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a:latin typeface="Aptos" panose="020B0004020202020204" pitchFamily="34" charset="0"/>
            </a:endParaRPr>
          </a:p>
          <a:p>
            <a:pPr marL="0" indent="0">
              <a:lnSpc>
                <a:spcPct val="120000"/>
              </a:lnSpc>
              <a:buNone/>
            </a:pPr>
            <a:endParaRPr lang="en-US" sz="2000">
              <a:latin typeface="Aptos" panose="020B0004020202020204" pitchFamily="34" charset="0"/>
            </a:endParaRPr>
          </a:p>
        </p:txBody>
      </p:sp>
      <p:sp>
        <p:nvSpPr>
          <p:cNvPr id="4" name="Slide Number Placeholder 3">
            <a:extLst>
              <a:ext uri="{FF2B5EF4-FFF2-40B4-BE49-F238E27FC236}">
                <a16:creationId xmlns:a16="http://schemas.microsoft.com/office/drawing/2014/main" id="{5833219A-62AB-30FB-D54E-355B151143A9}"/>
              </a:ext>
            </a:extLst>
          </p:cNvPr>
          <p:cNvSpPr>
            <a:spLocks noGrp="1"/>
          </p:cNvSpPr>
          <p:nvPr>
            <p:ph type="sldNum" sz="quarter" idx="12"/>
          </p:nvPr>
        </p:nvSpPr>
        <p:spPr/>
        <p:txBody>
          <a:bodyPr/>
          <a:lstStyle/>
          <a:p>
            <a:fld id="{153120A3-5248-6148-B7A2-2A687432A7B5}" type="slidenum">
              <a:rPr lang="en-US" smtClean="0"/>
              <a:t>11</a:t>
            </a:fld>
            <a:endParaRPr lang="en-US"/>
          </a:p>
        </p:txBody>
      </p:sp>
      <p:sp>
        <p:nvSpPr>
          <p:cNvPr id="8" name="TextBox 7">
            <a:extLst>
              <a:ext uri="{FF2B5EF4-FFF2-40B4-BE49-F238E27FC236}">
                <a16:creationId xmlns:a16="http://schemas.microsoft.com/office/drawing/2014/main" id="{86B41F86-79D1-4845-12C0-A76A15A5EF33}"/>
              </a:ext>
            </a:extLst>
          </p:cNvPr>
          <p:cNvSpPr txBox="1"/>
          <p:nvPr/>
        </p:nvSpPr>
        <p:spPr>
          <a:xfrm>
            <a:off x="601391" y="1421839"/>
            <a:ext cx="10982209" cy="5944384"/>
          </a:xfrm>
          <a:prstGeom prst="rect">
            <a:avLst/>
          </a:prstGeom>
          <a:noFill/>
        </p:spPr>
        <p:txBody>
          <a:bodyPr wrap="square" lIns="91440" tIns="45720" rIns="91440" bIns="45720" anchor="t">
            <a:spAutoFit/>
          </a:bodyPr>
          <a:lstStyle/>
          <a:p>
            <a:pPr fontAlgn="base">
              <a:lnSpc>
                <a:spcPct val="150000"/>
              </a:lnSpc>
            </a:pPr>
            <a:r>
              <a:rPr lang="en-US" sz="2600" dirty="0">
                <a:solidFill>
                  <a:srgbClr val="000000"/>
                </a:solidFill>
                <a:latin typeface="Calibri"/>
                <a:cs typeface="Calibri"/>
              </a:rPr>
              <a:t>In support of our Strategic Priority, </a:t>
            </a:r>
            <a:r>
              <a:rPr lang="en-US" sz="2600" b="1" dirty="0">
                <a:solidFill>
                  <a:srgbClr val="000000"/>
                </a:solidFill>
                <a:latin typeface="Calibri"/>
                <a:cs typeface="Calibri"/>
              </a:rPr>
              <a:t>A Strong and Engaging Instructional Core</a:t>
            </a:r>
            <a:r>
              <a:rPr lang="en-US" sz="2600" dirty="0">
                <a:solidFill>
                  <a:srgbClr val="000000"/>
                </a:solidFill>
                <a:latin typeface="Calibri"/>
                <a:cs typeface="Calibri"/>
              </a:rPr>
              <a:t>:</a:t>
            </a:r>
          </a:p>
          <a:p>
            <a:pPr marL="285750" indent="-285750">
              <a:lnSpc>
                <a:spcPct val="150000"/>
              </a:lnSpc>
              <a:buFont typeface="Arial"/>
              <a:buChar char="•"/>
            </a:pPr>
            <a:r>
              <a:rPr lang="en-US" sz="2600" dirty="0">
                <a:solidFill>
                  <a:srgbClr val="000000"/>
                </a:solidFill>
                <a:latin typeface="Calibri"/>
                <a:cs typeface="Calibri"/>
              </a:rPr>
              <a:t>All schools will implement a new ELA curriculum this year in all K-12 classrooms.</a:t>
            </a:r>
            <a:endParaRPr lang="en-US" sz="2600" dirty="0">
              <a:solidFill>
                <a:srgbClr val="000000"/>
              </a:solidFill>
              <a:latin typeface="Segoe UI" panose="020B0502040204020203" pitchFamily="34" charset="0"/>
              <a:cs typeface="Segoe UI" panose="020B0502040204020203" pitchFamily="34" charset="0"/>
            </a:endParaRPr>
          </a:p>
          <a:p>
            <a:pPr marL="285750" indent="-285750">
              <a:lnSpc>
                <a:spcPct val="150000"/>
              </a:lnSpc>
              <a:buFont typeface="Arial"/>
              <a:buChar char="•"/>
            </a:pPr>
            <a:r>
              <a:rPr lang="en-US" sz="2600" dirty="0">
                <a:solidFill>
                  <a:srgbClr val="000000"/>
                </a:solidFill>
                <a:latin typeface="Calibri"/>
                <a:cs typeface="Calibri"/>
              </a:rPr>
              <a:t>Our new curriculum was adopted this year with input from teachers, administrators, and families and was </a:t>
            </a:r>
            <a:r>
              <a:rPr lang="en-US" sz="2600" b="1" dirty="0">
                <a:solidFill>
                  <a:srgbClr val="000000"/>
                </a:solidFill>
                <a:ea typeface="+mn-lt"/>
                <a:cs typeface="+mn-lt"/>
              </a:rPr>
              <a:t>selected to reflect the diverse needs of our students</a:t>
            </a:r>
            <a:r>
              <a:rPr lang="en-US" sz="2600" b="1" dirty="0">
                <a:solidFill>
                  <a:srgbClr val="000000"/>
                </a:solidFill>
                <a:latin typeface="Calibri"/>
                <a:cs typeface="Calibri"/>
              </a:rPr>
              <a:t>.  </a:t>
            </a:r>
          </a:p>
          <a:p>
            <a:pPr marL="285750" indent="-285750">
              <a:lnSpc>
                <a:spcPct val="150000"/>
              </a:lnSpc>
              <a:buFont typeface="Arial"/>
              <a:buChar char="•"/>
            </a:pPr>
            <a:r>
              <a:rPr lang="en-US" sz="2600" b="1" dirty="0">
                <a:solidFill>
                  <a:srgbClr val="000000"/>
                </a:solidFill>
                <a:ea typeface="+mn-lt"/>
                <a:cs typeface="+mn-lt"/>
              </a:rPr>
              <a:t>This curriculum will help students to develop critical thinking, reading, writing, and communication skills. </a:t>
            </a:r>
          </a:p>
          <a:p>
            <a:pPr marL="285750" indent="-285750">
              <a:lnSpc>
                <a:spcPct val="150000"/>
              </a:lnSpc>
              <a:buFont typeface="Arial"/>
              <a:buChar char="•"/>
            </a:pPr>
            <a:endParaRPr lang="en-US" sz="2400">
              <a:ea typeface="+mn-lt"/>
              <a:cs typeface="+mn-lt"/>
            </a:endParaRPr>
          </a:p>
          <a:p>
            <a:pPr marL="285750" indent="-285750">
              <a:lnSpc>
                <a:spcPct val="150000"/>
              </a:lnSpc>
              <a:buFont typeface="Arial"/>
              <a:buChar char="•"/>
            </a:pPr>
            <a:endParaRPr lang="en-US" sz="2400">
              <a:solidFill>
                <a:srgbClr val="000000"/>
              </a:solidFill>
              <a:latin typeface="Calibri"/>
              <a:cs typeface="Calibri"/>
            </a:endParaRPr>
          </a:p>
        </p:txBody>
      </p:sp>
    </p:spTree>
    <p:extLst>
      <p:ext uri="{BB962C8B-B14F-4D97-AF65-F5344CB8AC3E}">
        <p14:creationId xmlns:p14="http://schemas.microsoft.com/office/powerpoint/2010/main" val="4230302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8FCDDC-D49B-E740-70E0-E3377DB59C69}"/>
              </a:ext>
            </a:extLst>
          </p:cNvPr>
          <p:cNvSpPr/>
          <p:nvPr/>
        </p:nvSpPr>
        <p:spPr>
          <a:xfrm>
            <a:off x="0" y="0"/>
            <a:ext cx="12192000" cy="1273629"/>
          </a:xfrm>
          <a:prstGeom prst="rect">
            <a:avLst/>
          </a:prstGeom>
          <a:solidFill>
            <a:srgbClr val="34A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A1A0841-153A-1EAC-4502-DFCF2CDC6271}"/>
              </a:ext>
            </a:extLst>
          </p:cNvPr>
          <p:cNvSpPr txBox="1">
            <a:spLocks/>
          </p:cNvSpPr>
          <p:nvPr/>
        </p:nvSpPr>
        <p:spPr>
          <a:xfrm>
            <a:off x="601391" y="675490"/>
            <a:ext cx="5740626" cy="747849"/>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solidFill>
                  <a:schemeClr val="bg1"/>
                </a:solidFill>
                <a:latin typeface="Aptos"/>
              </a:rPr>
              <a:t>English Language Arts Curriculum</a:t>
            </a:r>
            <a:endParaRPr lang="en-US" sz="2400" b="1" err="1">
              <a:solidFill>
                <a:schemeClr val="bg1"/>
              </a:solidFill>
              <a:latin typeface="Aptos" panose="020B0004020202020204" pitchFamily="34" charset="0"/>
            </a:endParaRPr>
          </a:p>
        </p:txBody>
      </p:sp>
      <p:pic>
        <p:nvPicPr>
          <p:cNvPr id="6" name="Picture 5">
            <a:extLst>
              <a:ext uri="{FF2B5EF4-FFF2-40B4-BE49-F238E27FC236}">
                <a16:creationId xmlns:a16="http://schemas.microsoft.com/office/drawing/2014/main" id="{5D78B98B-DA7F-2AE3-0770-42950D967872}"/>
              </a:ext>
            </a:extLst>
          </p:cNvPr>
          <p:cNvPicPr>
            <a:picLocks noChangeAspect="1"/>
          </p:cNvPicPr>
          <p:nvPr/>
        </p:nvPicPr>
        <p:blipFill>
          <a:blip r:embed="rId2"/>
          <a:stretch>
            <a:fillRect/>
          </a:stretch>
        </p:blipFill>
        <p:spPr>
          <a:xfrm>
            <a:off x="10417626" y="200415"/>
            <a:ext cx="1410697" cy="1051805"/>
          </a:xfrm>
          <a:prstGeom prst="rect">
            <a:avLst/>
          </a:prstGeom>
        </p:spPr>
      </p:pic>
      <p:sp>
        <p:nvSpPr>
          <p:cNvPr id="4" name="Slide Number Placeholder 3">
            <a:extLst>
              <a:ext uri="{FF2B5EF4-FFF2-40B4-BE49-F238E27FC236}">
                <a16:creationId xmlns:a16="http://schemas.microsoft.com/office/drawing/2014/main" id="{5833219A-62AB-30FB-D54E-355B151143A9}"/>
              </a:ext>
            </a:extLst>
          </p:cNvPr>
          <p:cNvSpPr>
            <a:spLocks noGrp="1"/>
          </p:cNvSpPr>
          <p:nvPr>
            <p:ph type="sldNum" sz="quarter" idx="12"/>
          </p:nvPr>
        </p:nvSpPr>
        <p:spPr/>
        <p:txBody>
          <a:bodyPr/>
          <a:lstStyle/>
          <a:p>
            <a:fld id="{153120A3-5248-6148-B7A2-2A687432A7B5}" type="slidenum">
              <a:rPr lang="en-US" smtClean="0"/>
              <a:t>12</a:t>
            </a:fld>
            <a:endParaRPr lang="en-US"/>
          </a:p>
        </p:txBody>
      </p:sp>
      <p:sp>
        <p:nvSpPr>
          <p:cNvPr id="8" name="TextBox 7">
            <a:extLst>
              <a:ext uri="{FF2B5EF4-FFF2-40B4-BE49-F238E27FC236}">
                <a16:creationId xmlns:a16="http://schemas.microsoft.com/office/drawing/2014/main" id="{86B41F86-79D1-4845-12C0-A76A15A5EF33}"/>
              </a:ext>
            </a:extLst>
          </p:cNvPr>
          <p:cNvSpPr txBox="1"/>
          <p:nvPr/>
        </p:nvSpPr>
        <p:spPr>
          <a:xfrm>
            <a:off x="1675391" y="1685839"/>
            <a:ext cx="1388209" cy="646331"/>
          </a:xfrm>
          <a:prstGeom prst="rect">
            <a:avLst/>
          </a:prstGeom>
          <a:noFill/>
        </p:spPr>
        <p:txBody>
          <a:bodyPr wrap="square" lIns="91440" tIns="45720" rIns="91440" bIns="45720" anchor="t">
            <a:spAutoFit/>
          </a:bodyPr>
          <a:lstStyle/>
          <a:p>
            <a:pPr algn="ctr" fontAlgn="base"/>
            <a:r>
              <a:rPr lang="en-US" sz="1800" b="0" i="0">
                <a:solidFill>
                  <a:srgbClr val="000000"/>
                </a:solidFill>
                <a:effectLst/>
                <a:highlight>
                  <a:srgbClr val="F5F5F5"/>
                </a:highlight>
                <a:latin typeface="Calibri"/>
                <a:cs typeface="Calibri"/>
              </a:rPr>
              <a:t>​</a:t>
            </a:r>
            <a:r>
              <a:rPr lang="en-US" b="1">
                <a:solidFill>
                  <a:srgbClr val="000000"/>
                </a:solidFill>
                <a:highlight>
                  <a:srgbClr val="F5F5F5"/>
                </a:highlight>
                <a:latin typeface="Segoe UI"/>
                <a:cs typeface="Segoe UI"/>
              </a:rPr>
              <a:t>K</a:t>
            </a:r>
            <a:r>
              <a:rPr lang="en-US" b="1">
                <a:solidFill>
                  <a:srgbClr val="000000"/>
                </a:solidFill>
                <a:latin typeface="Segoe UI"/>
                <a:cs typeface="Segoe UI"/>
              </a:rPr>
              <a:t>-5 Students</a:t>
            </a:r>
            <a:endParaRPr lang="en-US" b="1" i="0">
              <a:solidFill>
                <a:srgbClr val="000000"/>
              </a:solidFill>
              <a:effectLst/>
              <a:latin typeface="Segoe UI" panose="020B0502040204020203" pitchFamily="34" charset="0"/>
              <a:cs typeface="Segoe UI" panose="020B0502040204020203" pitchFamily="34" charset="0"/>
            </a:endParaRPr>
          </a:p>
        </p:txBody>
      </p:sp>
      <p:pic>
        <p:nvPicPr>
          <p:cNvPr id="9" name="Picture 8" descr="Into Literature: Hmh: 9780358416500 ...">
            <a:extLst>
              <a:ext uri="{FF2B5EF4-FFF2-40B4-BE49-F238E27FC236}">
                <a16:creationId xmlns:a16="http://schemas.microsoft.com/office/drawing/2014/main" id="{1D712A63-2FD5-372D-69D2-0B78DCEC27D2}"/>
              </a:ext>
            </a:extLst>
          </p:cNvPr>
          <p:cNvPicPr>
            <a:picLocks noChangeAspect="1"/>
          </p:cNvPicPr>
          <p:nvPr/>
        </p:nvPicPr>
        <p:blipFill>
          <a:blip r:embed="rId3"/>
          <a:stretch>
            <a:fillRect/>
          </a:stretch>
        </p:blipFill>
        <p:spPr>
          <a:xfrm>
            <a:off x="4774350" y="2510288"/>
            <a:ext cx="2469300" cy="3295425"/>
          </a:xfrm>
          <a:prstGeom prst="rect">
            <a:avLst/>
          </a:prstGeom>
          <a:ln w="28575">
            <a:solidFill>
              <a:schemeClr val="tx1"/>
            </a:solidFill>
          </a:ln>
        </p:spPr>
      </p:pic>
      <p:pic>
        <p:nvPicPr>
          <p:cNvPr id="12" name="Picture 11" descr="Student Mybook Grade 4 (Into Reading, 2): Hmh: 9780358461562: Amazon.com:  Books">
            <a:extLst>
              <a:ext uri="{FF2B5EF4-FFF2-40B4-BE49-F238E27FC236}">
                <a16:creationId xmlns:a16="http://schemas.microsoft.com/office/drawing/2014/main" id="{01A602EB-BADF-E292-4C7B-7EC0FA64CD7B}"/>
              </a:ext>
            </a:extLst>
          </p:cNvPr>
          <p:cNvPicPr>
            <a:picLocks noChangeAspect="1"/>
          </p:cNvPicPr>
          <p:nvPr/>
        </p:nvPicPr>
        <p:blipFill>
          <a:blip r:embed="rId4"/>
          <a:stretch>
            <a:fillRect/>
          </a:stretch>
        </p:blipFill>
        <p:spPr>
          <a:xfrm>
            <a:off x="1203675" y="2510962"/>
            <a:ext cx="2554650" cy="3306075"/>
          </a:xfrm>
          <a:prstGeom prst="rect">
            <a:avLst/>
          </a:prstGeom>
          <a:ln w="28575">
            <a:solidFill>
              <a:schemeClr val="tx1"/>
            </a:solidFill>
          </a:ln>
        </p:spPr>
      </p:pic>
      <p:sp>
        <p:nvSpPr>
          <p:cNvPr id="14" name="TextBox 13">
            <a:extLst>
              <a:ext uri="{FF2B5EF4-FFF2-40B4-BE49-F238E27FC236}">
                <a16:creationId xmlns:a16="http://schemas.microsoft.com/office/drawing/2014/main" id="{B1668609-993E-0756-442B-D2D906488A9F}"/>
              </a:ext>
            </a:extLst>
          </p:cNvPr>
          <p:cNvSpPr txBox="1"/>
          <p:nvPr/>
        </p:nvSpPr>
        <p:spPr>
          <a:xfrm>
            <a:off x="5401390" y="1685839"/>
            <a:ext cx="1388209" cy="677108"/>
          </a:xfrm>
          <a:prstGeom prst="rect">
            <a:avLst/>
          </a:prstGeom>
          <a:noFill/>
        </p:spPr>
        <p:txBody>
          <a:bodyPr wrap="square" lIns="91440" tIns="45720" rIns="91440" bIns="45720" anchor="t">
            <a:spAutoFit/>
          </a:bodyPr>
          <a:lstStyle/>
          <a:p>
            <a:pPr algn="ctr" fontAlgn="base"/>
            <a:r>
              <a:rPr lang="en-US" sz="1800" b="0" i="0">
                <a:solidFill>
                  <a:srgbClr val="000000"/>
                </a:solidFill>
                <a:effectLst/>
                <a:highlight>
                  <a:srgbClr val="F5F5F5"/>
                </a:highlight>
                <a:latin typeface="Calibri"/>
                <a:cs typeface="Calibri"/>
              </a:rPr>
              <a:t>​</a:t>
            </a:r>
            <a:r>
              <a:rPr lang="en-US" sz="2000" b="1">
                <a:solidFill>
                  <a:srgbClr val="000000"/>
                </a:solidFill>
                <a:latin typeface="Calibri"/>
                <a:cs typeface="Calibri"/>
              </a:rPr>
              <a:t>6-8</a:t>
            </a:r>
            <a:r>
              <a:rPr lang="en-US" b="1">
                <a:solidFill>
                  <a:srgbClr val="000000"/>
                </a:solidFill>
                <a:latin typeface="Segoe UI"/>
                <a:cs typeface="Segoe UI"/>
              </a:rPr>
              <a:t> Students</a:t>
            </a:r>
            <a:endParaRPr lang="en-US" b="1" i="0">
              <a:solidFill>
                <a:srgbClr val="000000"/>
              </a:solidFill>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33197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78DBE-5868-A27D-0557-CB6C108B9335}"/>
              </a:ext>
            </a:extLst>
          </p:cNvPr>
          <p:cNvSpPr>
            <a:spLocks noGrp="1"/>
          </p:cNvSpPr>
          <p:nvPr>
            <p:ph type="title"/>
          </p:nvPr>
        </p:nvSpPr>
        <p:spPr/>
        <p:txBody>
          <a:bodyPr/>
          <a:lstStyle/>
          <a:p>
            <a:pPr algn="ctr"/>
            <a:r>
              <a:rPr lang="en-US" b="1">
                <a:ea typeface="ＭＳ Ｐゴシック"/>
              </a:rPr>
              <a:t>PBIS</a:t>
            </a:r>
            <a:endParaRPr lang="en-US" b="1">
              <a:ea typeface="Calibri Light" panose="020F0302020204030204"/>
              <a:cs typeface="Calibri Light" panose="020F0302020204030204"/>
            </a:endParaRPr>
          </a:p>
        </p:txBody>
      </p:sp>
      <p:pic>
        <p:nvPicPr>
          <p:cNvPr id="7" name="Picture 7" descr="Table&#10;&#10;Description automatically generated">
            <a:extLst>
              <a:ext uri="{FF2B5EF4-FFF2-40B4-BE49-F238E27FC236}">
                <a16:creationId xmlns:a16="http://schemas.microsoft.com/office/drawing/2014/main" id="{B6E4114E-6246-CD7D-DDD2-B6BA7D94EBFB}"/>
              </a:ext>
            </a:extLst>
          </p:cNvPr>
          <p:cNvPicPr>
            <a:picLocks noGrp="1" noChangeAspect="1"/>
          </p:cNvPicPr>
          <p:nvPr>
            <p:ph idx="1"/>
          </p:nvPr>
        </p:nvPicPr>
        <p:blipFill>
          <a:blip r:embed="rId2"/>
          <a:stretch>
            <a:fillRect/>
          </a:stretch>
        </p:blipFill>
        <p:spPr>
          <a:xfrm>
            <a:off x="1309418" y="1399712"/>
            <a:ext cx="10047617" cy="4725658"/>
          </a:xfrm>
        </p:spPr>
      </p:pic>
      <p:sp>
        <p:nvSpPr>
          <p:cNvPr id="3" name="TextBox 2">
            <a:extLst>
              <a:ext uri="{FF2B5EF4-FFF2-40B4-BE49-F238E27FC236}">
                <a16:creationId xmlns:a16="http://schemas.microsoft.com/office/drawing/2014/main" id="{FA62B4EC-57E6-94A3-D918-03F738EC8D35}"/>
              </a:ext>
            </a:extLst>
          </p:cNvPr>
          <p:cNvSpPr txBox="1"/>
          <p:nvPr/>
        </p:nvSpPr>
        <p:spPr>
          <a:xfrm>
            <a:off x="1865661" y="631917"/>
            <a:ext cx="87264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PBIS </a:t>
            </a:r>
          </a:p>
        </p:txBody>
      </p:sp>
    </p:spTree>
    <p:extLst>
      <p:ext uri="{BB962C8B-B14F-4D97-AF65-F5344CB8AC3E}">
        <p14:creationId xmlns:p14="http://schemas.microsoft.com/office/powerpoint/2010/main" val="4140380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1516811"/>
          </a:xfrm>
        </p:spPr>
        <p:txBody>
          <a:bodyPr/>
          <a:lstStyle/>
          <a:p>
            <a:r>
              <a:rPr lang="en-US">
                <a:ea typeface="ＭＳ Ｐゴシック"/>
              </a:rPr>
              <a:t>Live School-Download Parent App   </a:t>
            </a:r>
            <a:endParaRPr lang="en-US"/>
          </a:p>
        </p:txBody>
      </p:sp>
      <p:sp>
        <p:nvSpPr>
          <p:cNvPr id="3" name="Content Placeholder 2"/>
          <p:cNvSpPr>
            <a:spLocks noGrp="1"/>
          </p:cNvSpPr>
          <p:nvPr>
            <p:ph idx="1"/>
          </p:nvPr>
        </p:nvSpPr>
        <p:spPr>
          <a:xfrm>
            <a:off x="471578" y="1312653"/>
            <a:ext cx="10760014" cy="5546754"/>
          </a:xfrm>
        </p:spPr>
        <p:txBody>
          <a:bodyPr vert="horz" lIns="91440" tIns="45720" rIns="91440" bIns="45720" rtlCol="0" anchor="t">
            <a:normAutofit/>
          </a:bodyPr>
          <a:lstStyle/>
          <a:p>
            <a:r>
              <a:rPr lang="en-US" sz="2400" u="sng" dirty="0" err="1">
                <a:ea typeface="ＭＳ Ｐゴシック"/>
              </a:rPr>
              <a:t>LiveSchool</a:t>
            </a:r>
            <a:r>
              <a:rPr lang="en-US" sz="2400" dirty="0">
                <a:ea typeface="ＭＳ Ｐゴシック"/>
              </a:rPr>
              <a:t> is a program that reinforces positive behavior. </a:t>
            </a:r>
            <a:endParaRPr lang="en-US" sz="2400"/>
          </a:p>
          <a:p>
            <a:r>
              <a:rPr lang="en-US" sz="2400" dirty="0">
                <a:ea typeface="ＭＳ Ｐゴシック"/>
              </a:rPr>
              <a:t>Students earn points for themselves and their house teams. </a:t>
            </a:r>
            <a:endParaRPr lang="en-US" sz="2400"/>
          </a:p>
          <a:p>
            <a:r>
              <a:rPr lang="en-US" sz="2400" dirty="0">
                <a:ea typeface="ＭＳ Ｐゴシック"/>
              </a:rPr>
              <a:t>Students are able to track their behavior and celebrate successes by cashing in their points for incentives. DRAGON DEPOT </a:t>
            </a:r>
            <a:endParaRPr lang="en-US" sz="2400"/>
          </a:p>
          <a:p>
            <a:r>
              <a:rPr lang="en-US" sz="2400" dirty="0">
                <a:ea typeface="ＭＳ Ｐゴシック"/>
              </a:rPr>
              <a:t>Parents are able to track student behaviors as well.   Please ask homeroom teacher for login information. </a:t>
            </a:r>
          </a:p>
          <a:p>
            <a:r>
              <a:rPr lang="en-US" sz="2400" dirty="0">
                <a:ea typeface="ＭＳ Ｐゴシック"/>
              </a:rPr>
              <a:t>HOUSE TEAMS</a:t>
            </a:r>
          </a:p>
        </p:txBody>
      </p:sp>
    </p:spTree>
    <p:extLst>
      <p:ext uri="{BB962C8B-B14F-4D97-AF65-F5344CB8AC3E}">
        <p14:creationId xmlns:p14="http://schemas.microsoft.com/office/powerpoint/2010/main" val="1384498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8FCDDC-D49B-E740-70E0-E3377DB59C69}"/>
              </a:ext>
            </a:extLst>
          </p:cNvPr>
          <p:cNvSpPr/>
          <p:nvPr/>
        </p:nvSpPr>
        <p:spPr>
          <a:xfrm>
            <a:off x="0" y="0"/>
            <a:ext cx="12192000" cy="1273629"/>
          </a:xfrm>
          <a:prstGeom prst="rect">
            <a:avLst/>
          </a:prstGeom>
          <a:solidFill>
            <a:srgbClr val="34A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A1A0841-153A-1EAC-4502-DFCF2CDC6271}"/>
              </a:ext>
            </a:extLst>
          </p:cNvPr>
          <p:cNvSpPr txBox="1">
            <a:spLocks/>
          </p:cNvSpPr>
          <p:nvPr/>
        </p:nvSpPr>
        <p:spPr>
          <a:xfrm>
            <a:off x="615245" y="647781"/>
            <a:ext cx="9231972" cy="775558"/>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chemeClr val="bg1"/>
                </a:solidFill>
                <a:latin typeface="Aptos"/>
              </a:rPr>
              <a:t>Electronic Gradebook</a:t>
            </a:r>
          </a:p>
        </p:txBody>
      </p:sp>
      <p:pic>
        <p:nvPicPr>
          <p:cNvPr id="6" name="Picture 5">
            <a:extLst>
              <a:ext uri="{FF2B5EF4-FFF2-40B4-BE49-F238E27FC236}">
                <a16:creationId xmlns:a16="http://schemas.microsoft.com/office/drawing/2014/main" id="{5D78B98B-DA7F-2AE3-0770-42950D967872}"/>
              </a:ext>
            </a:extLst>
          </p:cNvPr>
          <p:cNvPicPr>
            <a:picLocks noChangeAspect="1"/>
          </p:cNvPicPr>
          <p:nvPr/>
        </p:nvPicPr>
        <p:blipFill>
          <a:blip r:embed="rId2"/>
          <a:stretch>
            <a:fillRect/>
          </a:stretch>
        </p:blipFill>
        <p:spPr>
          <a:xfrm>
            <a:off x="10417626" y="200415"/>
            <a:ext cx="1410697" cy="1051805"/>
          </a:xfrm>
          <a:prstGeom prst="rect">
            <a:avLst/>
          </a:prstGeom>
        </p:spPr>
      </p:pic>
      <p:sp>
        <p:nvSpPr>
          <p:cNvPr id="4" name="Slide Number Placeholder 3">
            <a:extLst>
              <a:ext uri="{FF2B5EF4-FFF2-40B4-BE49-F238E27FC236}">
                <a16:creationId xmlns:a16="http://schemas.microsoft.com/office/drawing/2014/main" id="{5833219A-62AB-30FB-D54E-355B151143A9}"/>
              </a:ext>
            </a:extLst>
          </p:cNvPr>
          <p:cNvSpPr>
            <a:spLocks noGrp="1"/>
          </p:cNvSpPr>
          <p:nvPr>
            <p:ph type="sldNum" sz="quarter" idx="12"/>
          </p:nvPr>
        </p:nvSpPr>
        <p:spPr/>
        <p:txBody>
          <a:bodyPr/>
          <a:lstStyle/>
          <a:p>
            <a:fld id="{153120A3-5248-6148-B7A2-2A687432A7B5}" type="slidenum">
              <a:rPr lang="en-US" smtClean="0"/>
              <a:t>15</a:t>
            </a:fld>
            <a:endParaRPr lang="en-US"/>
          </a:p>
        </p:txBody>
      </p:sp>
      <p:sp>
        <p:nvSpPr>
          <p:cNvPr id="8" name="TextBox 7">
            <a:extLst>
              <a:ext uri="{FF2B5EF4-FFF2-40B4-BE49-F238E27FC236}">
                <a16:creationId xmlns:a16="http://schemas.microsoft.com/office/drawing/2014/main" id="{86B41F86-79D1-4845-12C0-A76A15A5EF33}"/>
              </a:ext>
            </a:extLst>
          </p:cNvPr>
          <p:cNvSpPr txBox="1"/>
          <p:nvPr/>
        </p:nvSpPr>
        <p:spPr>
          <a:xfrm>
            <a:off x="627246" y="1618748"/>
            <a:ext cx="10934209" cy="4549835"/>
          </a:xfrm>
          <a:prstGeom prst="rect">
            <a:avLst/>
          </a:prstGeom>
          <a:noFill/>
        </p:spPr>
        <p:txBody>
          <a:bodyPr wrap="square" lIns="91440" tIns="45720" rIns="91440" bIns="45720" anchor="t">
            <a:spAutoFit/>
          </a:bodyPr>
          <a:lstStyle/>
          <a:p>
            <a:pPr fontAlgn="base">
              <a:lnSpc>
                <a:spcPct val="150000"/>
              </a:lnSpc>
            </a:pPr>
            <a:r>
              <a:rPr lang="en-US" sz="2800" dirty="0">
                <a:solidFill>
                  <a:srgbClr val="333333"/>
                </a:solidFill>
                <a:ea typeface="+mn-lt"/>
                <a:cs typeface="+mn-lt"/>
              </a:rPr>
              <a:t>In alignment with our </a:t>
            </a:r>
            <a:r>
              <a:rPr lang="en-US" sz="2800" b="1" dirty="0">
                <a:solidFill>
                  <a:srgbClr val="333333"/>
                </a:solidFill>
                <a:ea typeface="+mn-lt"/>
                <a:cs typeface="+mn-lt"/>
              </a:rPr>
              <a:t>Strategic Priority:  Engaged Community</a:t>
            </a:r>
            <a:r>
              <a:rPr lang="en-US" sz="2800" dirty="0">
                <a:solidFill>
                  <a:srgbClr val="333333"/>
                </a:solidFill>
                <a:ea typeface="+mn-lt"/>
                <a:cs typeface="+mn-lt"/>
              </a:rPr>
              <a:t>:</a:t>
            </a:r>
            <a:endParaRPr lang="en-US" sz="2800" dirty="0">
              <a:solidFill>
                <a:srgbClr val="000000"/>
              </a:solidFill>
              <a:latin typeface="Calibri Light"/>
              <a:ea typeface="+mn-lt"/>
              <a:cs typeface="+mn-lt"/>
            </a:endParaRPr>
          </a:p>
          <a:p>
            <a:pPr marL="457200" indent="-457200">
              <a:lnSpc>
                <a:spcPct val="150000"/>
              </a:lnSpc>
              <a:buFont typeface="Arial"/>
              <a:buChar char="•"/>
            </a:pPr>
            <a:r>
              <a:rPr lang="en-US" sz="2800" dirty="0">
                <a:solidFill>
                  <a:srgbClr val="000000"/>
                </a:solidFill>
                <a:latin typeface="Calibri Light"/>
                <a:cs typeface="Calibri"/>
              </a:rPr>
              <a:t>Teachers will be utilizing an electronic gradebook this year.</a:t>
            </a:r>
            <a:endParaRPr lang="en-US" sz="2800" dirty="0">
              <a:solidFill>
                <a:srgbClr val="000000"/>
              </a:solidFill>
              <a:latin typeface="Calibri Light"/>
              <a:ea typeface="+mn-lt"/>
              <a:cs typeface="+mn-lt"/>
            </a:endParaRPr>
          </a:p>
          <a:p>
            <a:pPr marL="457200" indent="-457200">
              <a:lnSpc>
                <a:spcPct val="150000"/>
              </a:lnSpc>
              <a:buFont typeface="Arial"/>
              <a:buChar char="•"/>
            </a:pPr>
            <a:r>
              <a:rPr lang="en-US" sz="2800" dirty="0">
                <a:solidFill>
                  <a:srgbClr val="000000"/>
                </a:solidFill>
                <a:latin typeface="Calibri Light"/>
                <a:cs typeface="Times New Roman"/>
              </a:rPr>
              <a:t>Teachers will update assignment grades in each quarter's 3rd, 6th, and final weeks (9th week) to ensure you are always informed of your scholar's progress. </a:t>
            </a:r>
            <a:endParaRPr lang="en-US" sz="2800" dirty="0">
              <a:latin typeface="Calibri Light"/>
              <a:cs typeface="Times New Roman"/>
            </a:endParaRPr>
          </a:p>
          <a:p>
            <a:pPr marL="457200" indent="-457200">
              <a:lnSpc>
                <a:spcPct val="150000"/>
              </a:lnSpc>
              <a:buFont typeface="Arial"/>
              <a:buChar char="•"/>
            </a:pPr>
            <a:r>
              <a:rPr lang="en-US" sz="2800" dirty="0">
                <a:solidFill>
                  <a:srgbClr val="333333"/>
                </a:solidFill>
                <a:ea typeface="+mn-lt"/>
                <a:cs typeface="+mn-lt"/>
              </a:rPr>
              <a:t>Our goal is to enhance the collaboration between home and school and provide you with real-time access to your scholar's progress.</a:t>
            </a:r>
            <a:endParaRPr lang="en-US" sz="2800" dirty="0">
              <a:solidFill>
                <a:srgbClr val="333333"/>
              </a:solidFill>
              <a:latin typeface="Calibri"/>
              <a:cs typeface="Calibri"/>
            </a:endParaRPr>
          </a:p>
        </p:txBody>
      </p:sp>
    </p:spTree>
    <p:extLst>
      <p:ext uri="{BB962C8B-B14F-4D97-AF65-F5344CB8AC3E}">
        <p14:creationId xmlns:p14="http://schemas.microsoft.com/office/powerpoint/2010/main" val="3112032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8FCDDC-D49B-E740-70E0-E3377DB59C69}"/>
              </a:ext>
            </a:extLst>
          </p:cNvPr>
          <p:cNvSpPr/>
          <p:nvPr/>
        </p:nvSpPr>
        <p:spPr>
          <a:xfrm>
            <a:off x="0" y="0"/>
            <a:ext cx="12192000" cy="1273629"/>
          </a:xfrm>
          <a:prstGeom prst="rect">
            <a:avLst/>
          </a:prstGeom>
          <a:solidFill>
            <a:srgbClr val="34A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A1A0841-153A-1EAC-4502-DFCF2CDC6271}"/>
              </a:ext>
            </a:extLst>
          </p:cNvPr>
          <p:cNvSpPr txBox="1">
            <a:spLocks/>
          </p:cNvSpPr>
          <p:nvPr/>
        </p:nvSpPr>
        <p:spPr>
          <a:xfrm>
            <a:off x="601391" y="523090"/>
            <a:ext cx="5740626" cy="747849"/>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chemeClr val="bg1"/>
                </a:solidFill>
                <a:latin typeface="Aptos"/>
              </a:rPr>
              <a:t>PowerSchool </a:t>
            </a:r>
            <a:r>
              <a:rPr lang="en-US" sz="3200" b="1" err="1">
                <a:solidFill>
                  <a:schemeClr val="bg1"/>
                </a:solidFill>
                <a:latin typeface="Aptos"/>
              </a:rPr>
              <a:t>MyPowerHub</a:t>
            </a:r>
            <a:r>
              <a:rPr lang="en-US" sz="3200" b="1">
                <a:solidFill>
                  <a:schemeClr val="bg1"/>
                </a:solidFill>
                <a:latin typeface="Aptos"/>
              </a:rPr>
              <a:t> </a:t>
            </a:r>
            <a:endParaRPr lang="en-US" sz="3200" b="1">
              <a:solidFill>
                <a:schemeClr val="bg1"/>
              </a:solidFill>
              <a:latin typeface="Aptos" panose="020B0004020202020204" pitchFamily="34" charset="0"/>
            </a:endParaRPr>
          </a:p>
        </p:txBody>
      </p:sp>
      <p:pic>
        <p:nvPicPr>
          <p:cNvPr id="6" name="Picture 5">
            <a:extLst>
              <a:ext uri="{FF2B5EF4-FFF2-40B4-BE49-F238E27FC236}">
                <a16:creationId xmlns:a16="http://schemas.microsoft.com/office/drawing/2014/main" id="{5D78B98B-DA7F-2AE3-0770-42950D967872}"/>
              </a:ext>
            </a:extLst>
          </p:cNvPr>
          <p:cNvPicPr>
            <a:picLocks noChangeAspect="1"/>
          </p:cNvPicPr>
          <p:nvPr/>
        </p:nvPicPr>
        <p:blipFill>
          <a:blip r:embed="rId2"/>
          <a:stretch>
            <a:fillRect/>
          </a:stretch>
        </p:blipFill>
        <p:spPr>
          <a:xfrm>
            <a:off x="10417626" y="200415"/>
            <a:ext cx="1410697" cy="1051805"/>
          </a:xfrm>
          <a:prstGeom prst="rect">
            <a:avLst/>
          </a:prstGeom>
        </p:spPr>
      </p:pic>
      <p:sp>
        <p:nvSpPr>
          <p:cNvPr id="4" name="Slide Number Placeholder 3">
            <a:extLst>
              <a:ext uri="{FF2B5EF4-FFF2-40B4-BE49-F238E27FC236}">
                <a16:creationId xmlns:a16="http://schemas.microsoft.com/office/drawing/2014/main" id="{5833219A-62AB-30FB-D54E-355B151143A9}"/>
              </a:ext>
            </a:extLst>
          </p:cNvPr>
          <p:cNvSpPr>
            <a:spLocks noGrp="1"/>
          </p:cNvSpPr>
          <p:nvPr>
            <p:ph type="sldNum" sz="quarter" idx="12"/>
          </p:nvPr>
        </p:nvSpPr>
        <p:spPr/>
        <p:txBody>
          <a:bodyPr/>
          <a:lstStyle/>
          <a:p>
            <a:fld id="{153120A3-5248-6148-B7A2-2A687432A7B5}" type="slidenum">
              <a:rPr lang="en-US" smtClean="0"/>
              <a:t>16</a:t>
            </a:fld>
            <a:endParaRPr lang="en-US"/>
          </a:p>
        </p:txBody>
      </p:sp>
      <p:sp>
        <p:nvSpPr>
          <p:cNvPr id="8" name="TextBox 7">
            <a:extLst>
              <a:ext uri="{FF2B5EF4-FFF2-40B4-BE49-F238E27FC236}">
                <a16:creationId xmlns:a16="http://schemas.microsoft.com/office/drawing/2014/main" id="{86B41F86-79D1-4845-12C0-A76A15A5EF33}"/>
              </a:ext>
            </a:extLst>
          </p:cNvPr>
          <p:cNvSpPr txBox="1"/>
          <p:nvPr/>
        </p:nvSpPr>
        <p:spPr>
          <a:xfrm>
            <a:off x="601391" y="1443658"/>
            <a:ext cx="9831082" cy="5170646"/>
          </a:xfrm>
          <a:prstGeom prst="rect">
            <a:avLst/>
          </a:prstGeom>
          <a:noFill/>
        </p:spPr>
        <p:txBody>
          <a:bodyPr wrap="square" lIns="91440" tIns="45720" rIns="91440" bIns="45720" anchor="t">
            <a:spAutoFit/>
          </a:bodyPr>
          <a:lstStyle/>
          <a:p>
            <a:pPr fontAlgn="base"/>
            <a:r>
              <a:rPr lang="en-US" sz="1800" b="0" i="0">
                <a:solidFill>
                  <a:srgbClr val="000000"/>
                </a:solidFill>
                <a:effectLst/>
                <a:highlight>
                  <a:srgbClr val="F5F5F5"/>
                </a:highlight>
                <a:latin typeface="Calibri"/>
                <a:cs typeface="Calibri"/>
              </a:rPr>
              <a:t>​</a:t>
            </a:r>
            <a:r>
              <a:rPr lang="en-US" sz="2400" err="1">
                <a:solidFill>
                  <a:srgbClr val="333333"/>
                </a:solidFill>
              </a:rPr>
              <a:t>MyPowerHub</a:t>
            </a:r>
            <a:r>
              <a:rPr lang="en-US" sz="2400">
                <a:solidFill>
                  <a:srgbClr val="333333"/>
                </a:solidFill>
              </a:rPr>
              <a:t> will allow you to access</a:t>
            </a:r>
            <a:endParaRPr lang="en-US" sz="2400">
              <a:solidFill>
                <a:srgbClr val="000000"/>
              </a:solidFill>
              <a:highlight>
                <a:srgbClr val="F5F5F5"/>
              </a:highlight>
              <a:latin typeface="Segoe UI" panose="020B0502040204020203" pitchFamily="34" charset="0"/>
              <a:cs typeface="Segoe UI" panose="020B0502040204020203" pitchFamily="34" charset="0"/>
            </a:endParaRPr>
          </a:p>
          <a:p>
            <a:pPr marL="285750" indent="-285750">
              <a:buFont typeface="Arial"/>
              <a:buChar char="•"/>
            </a:pPr>
            <a:r>
              <a:rPr lang="en-US" sz="2400">
                <a:solidFill>
                  <a:srgbClr val="333333"/>
                </a:solidFill>
                <a:ea typeface="+mn-lt"/>
                <a:cs typeface="+mn-lt"/>
              </a:rPr>
              <a:t>Student Grades</a:t>
            </a:r>
            <a:endParaRPr lang="en-US" sz="2400">
              <a:ea typeface="Calibri"/>
              <a:cs typeface="Calibri"/>
            </a:endParaRPr>
          </a:p>
          <a:p>
            <a:pPr marL="285750" indent="-285750">
              <a:buFont typeface="Arial"/>
              <a:buChar char="•"/>
            </a:pPr>
            <a:r>
              <a:rPr lang="en-US" sz="2400">
                <a:solidFill>
                  <a:srgbClr val="333333"/>
                </a:solidFill>
                <a:ea typeface="+mn-lt"/>
                <a:cs typeface="+mn-lt"/>
              </a:rPr>
              <a:t>Attendance</a:t>
            </a:r>
            <a:endParaRPr lang="en-US" sz="2400">
              <a:ea typeface="Calibri"/>
              <a:cs typeface="Calibri"/>
            </a:endParaRPr>
          </a:p>
          <a:p>
            <a:pPr marL="285750" indent="-285750">
              <a:buFont typeface="Arial"/>
              <a:buChar char="•"/>
            </a:pPr>
            <a:r>
              <a:rPr lang="en-US" sz="2400">
                <a:solidFill>
                  <a:srgbClr val="333333"/>
                </a:solidFill>
                <a:ea typeface="+mn-lt"/>
                <a:cs typeface="+mn-lt"/>
              </a:rPr>
              <a:t>Class Schedules</a:t>
            </a:r>
            <a:endParaRPr lang="en-US" sz="2400">
              <a:ea typeface="Calibri"/>
              <a:cs typeface="Calibri"/>
            </a:endParaRPr>
          </a:p>
          <a:p>
            <a:pPr marL="285750" indent="-285750">
              <a:buFont typeface="Arial"/>
              <a:buChar char="•"/>
            </a:pPr>
            <a:r>
              <a:rPr lang="en-US" sz="2400">
                <a:solidFill>
                  <a:srgbClr val="333333"/>
                </a:solidFill>
                <a:ea typeface="+mn-lt"/>
                <a:cs typeface="+mn-lt"/>
              </a:rPr>
              <a:t>Communicate with Teachers</a:t>
            </a:r>
            <a:endParaRPr lang="en-US" sz="2400">
              <a:ea typeface="Calibri"/>
              <a:cs typeface="Calibri"/>
            </a:endParaRPr>
          </a:p>
          <a:p>
            <a:r>
              <a:rPr lang="en-US" sz="2400">
                <a:solidFill>
                  <a:srgbClr val="333333"/>
                </a:solidFill>
                <a:cs typeface="Calibri"/>
              </a:rPr>
              <a:t>Go to </a:t>
            </a:r>
            <a:r>
              <a:rPr lang="en-US" sz="2400">
                <a:solidFill>
                  <a:srgbClr val="333333"/>
                </a:solidFill>
                <a:cs typeface="Calibri"/>
                <a:hlinkClick r:id="rId3"/>
              </a:rPr>
              <a:t>www.clevelandmetroschools/parent</a:t>
            </a:r>
            <a:r>
              <a:rPr lang="en-US" sz="2400">
                <a:solidFill>
                  <a:srgbClr val="333333"/>
                </a:solidFill>
                <a:cs typeface="Calibri"/>
              </a:rPr>
              <a:t> to create your account and the learn about the tools available on the hub.</a:t>
            </a:r>
            <a:endParaRPr lang="en-US" sz="2400">
              <a:ea typeface="Calibri"/>
              <a:cs typeface="Calibri" panose="020F0502020204030204"/>
            </a:endParaRPr>
          </a:p>
          <a:p>
            <a:endParaRPr lang="en-US" b="1">
              <a:solidFill>
                <a:srgbClr val="333333"/>
              </a:solidFill>
              <a:latin typeface="Grandview Display"/>
              <a:ea typeface="Calibri"/>
              <a:cs typeface="Calibri"/>
            </a:endParaRPr>
          </a:p>
          <a:p>
            <a:r>
              <a:rPr lang="en-US" b="1">
                <a:solidFill>
                  <a:srgbClr val="333333"/>
                </a:solidFill>
                <a:latin typeface="Grandview Display"/>
                <a:ea typeface="Calibri"/>
                <a:cs typeface="Calibri"/>
              </a:rPr>
              <a:t>About </a:t>
            </a:r>
            <a:r>
              <a:rPr lang="en-US" b="1" err="1">
                <a:solidFill>
                  <a:srgbClr val="333333"/>
                </a:solidFill>
                <a:latin typeface="Grandview Display"/>
                <a:ea typeface="Calibri"/>
                <a:cs typeface="Calibri"/>
              </a:rPr>
              <a:t>MyPowerHub</a:t>
            </a:r>
            <a:r>
              <a:rPr lang="en-US">
                <a:solidFill>
                  <a:srgbClr val="333333"/>
                </a:solidFill>
                <a:latin typeface="Grandview Display"/>
                <a:ea typeface="Calibri"/>
                <a:cs typeface="Calibri"/>
              </a:rPr>
              <a:t>: </a:t>
            </a:r>
            <a:r>
              <a:rPr lang="en-US">
                <a:solidFill>
                  <a:srgbClr val="333333"/>
                </a:solidFill>
                <a:ea typeface="+mn-lt"/>
                <a:cs typeface="+mn-lt"/>
                <a:hlinkClick r:id="rId4"/>
              </a:rPr>
              <a:t>https://youtu.be/d9uNH9J18t4?si=9BuADURx5I1-6u0E</a:t>
            </a:r>
            <a:endParaRPr lang="en-US">
              <a:solidFill>
                <a:srgbClr val="333333"/>
              </a:solidFill>
              <a:latin typeface="Grandview Display"/>
              <a:ea typeface="Calibri"/>
              <a:cs typeface="Calibri"/>
            </a:endParaRPr>
          </a:p>
          <a:p>
            <a:r>
              <a:rPr lang="en-US" b="1">
                <a:solidFill>
                  <a:srgbClr val="333333"/>
                </a:solidFill>
                <a:latin typeface="Calibri"/>
                <a:ea typeface="Calibri"/>
                <a:cs typeface="Calibri"/>
              </a:rPr>
              <a:t>How to login</a:t>
            </a:r>
            <a:r>
              <a:rPr lang="en-US">
                <a:solidFill>
                  <a:srgbClr val="333333"/>
                </a:solidFill>
                <a:latin typeface="Calibri"/>
                <a:ea typeface="Calibri"/>
                <a:cs typeface="Calibri"/>
              </a:rPr>
              <a:t>: </a:t>
            </a:r>
            <a:r>
              <a:rPr lang="en-US">
                <a:solidFill>
                  <a:srgbClr val="333333"/>
                </a:solidFill>
                <a:ea typeface="+mn-lt"/>
                <a:cs typeface="+mn-lt"/>
                <a:hlinkClick r:id="rId5"/>
              </a:rPr>
              <a:t>https://youtu.be/eNZs_AloU-c?si=5vR6nBWiNCCPrO2u</a:t>
            </a:r>
          </a:p>
          <a:p>
            <a:pPr marL="285750" indent="-285750">
              <a:buFont typeface="Arial"/>
              <a:buChar char="•"/>
            </a:pPr>
            <a:r>
              <a:rPr lang="en-US" sz="2400">
                <a:solidFill>
                  <a:srgbClr val="333333"/>
                </a:solidFill>
                <a:latin typeface="Calibri"/>
                <a:ea typeface="Calibri"/>
                <a:cs typeface="Calibri"/>
              </a:rPr>
              <a:t>Once you have created your account you can download the PowerSchool app to your phone from the Apple App Store or the Google Play Store and use the district code GKCK to log in with your username and password.</a:t>
            </a:r>
            <a:endParaRPr lang="en-US" sz="2400" b="0" i="0">
              <a:solidFill>
                <a:srgbClr val="333333"/>
              </a:solidFill>
              <a:effectLst/>
              <a:latin typeface="Calibri"/>
              <a:ea typeface="Calibri"/>
              <a:cs typeface="Calibri"/>
            </a:endParaRPr>
          </a:p>
          <a:p>
            <a:endParaRPr lang="en-US">
              <a:solidFill>
                <a:srgbClr val="000000"/>
              </a:solidFill>
              <a:latin typeface="Calibri"/>
              <a:ea typeface="Calibri"/>
              <a:cs typeface="Calibri"/>
            </a:endParaRPr>
          </a:p>
          <a:p>
            <a:endParaRPr lang="en-US">
              <a:solidFill>
                <a:srgbClr val="000000"/>
              </a:solidFill>
              <a:highlight>
                <a:srgbClr val="F5F5F5"/>
              </a:highlight>
              <a:latin typeface="Calibri"/>
              <a:ea typeface="Calibri"/>
              <a:cs typeface="Calibri"/>
            </a:endParaRPr>
          </a:p>
        </p:txBody>
      </p:sp>
      <p:pic>
        <p:nvPicPr>
          <p:cNvPr id="10" name="Picture 9" descr="A blue text on a black background&#10;&#10;Description automatically generated">
            <a:extLst>
              <a:ext uri="{FF2B5EF4-FFF2-40B4-BE49-F238E27FC236}">
                <a16:creationId xmlns:a16="http://schemas.microsoft.com/office/drawing/2014/main" id="{9E891AC2-4F32-43C0-478B-6303DFE27E12}"/>
              </a:ext>
            </a:extLst>
          </p:cNvPr>
          <p:cNvPicPr>
            <a:picLocks noChangeAspect="1"/>
          </p:cNvPicPr>
          <p:nvPr/>
        </p:nvPicPr>
        <p:blipFill>
          <a:blip r:embed="rId6"/>
          <a:stretch>
            <a:fillRect/>
          </a:stretch>
        </p:blipFill>
        <p:spPr>
          <a:xfrm>
            <a:off x="4348595" y="5964815"/>
            <a:ext cx="2857500" cy="581025"/>
          </a:xfrm>
          <a:prstGeom prst="rect">
            <a:avLst/>
          </a:prstGeom>
        </p:spPr>
      </p:pic>
    </p:spTree>
    <p:extLst>
      <p:ext uri="{BB962C8B-B14F-4D97-AF65-F5344CB8AC3E}">
        <p14:creationId xmlns:p14="http://schemas.microsoft.com/office/powerpoint/2010/main" val="2222119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8FCDDC-D49B-E740-70E0-E3377DB59C69}"/>
              </a:ext>
            </a:extLst>
          </p:cNvPr>
          <p:cNvSpPr/>
          <p:nvPr/>
        </p:nvSpPr>
        <p:spPr>
          <a:xfrm>
            <a:off x="0" y="0"/>
            <a:ext cx="12192000" cy="1273629"/>
          </a:xfrm>
          <a:prstGeom prst="rect">
            <a:avLst/>
          </a:prstGeom>
          <a:solidFill>
            <a:srgbClr val="34A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A1A0841-153A-1EAC-4502-DFCF2CDC6271}"/>
              </a:ext>
            </a:extLst>
          </p:cNvPr>
          <p:cNvSpPr txBox="1">
            <a:spLocks/>
          </p:cNvSpPr>
          <p:nvPr/>
        </p:nvSpPr>
        <p:spPr>
          <a:xfrm>
            <a:off x="601391" y="675490"/>
            <a:ext cx="5740626" cy="747849"/>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solidFill>
                  <a:schemeClr val="bg1"/>
                </a:solidFill>
                <a:latin typeface="Aptos"/>
              </a:rPr>
              <a:t>Cell-Phone Free Learning Environments</a:t>
            </a:r>
            <a:endParaRPr lang="en-US" sz="2400" b="1" err="1">
              <a:solidFill>
                <a:schemeClr val="bg1"/>
              </a:solidFill>
              <a:latin typeface="Aptos" panose="020B0004020202020204" pitchFamily="34" charset="0"/>
            </a:endParaRPr>
          </a:p>
        </p:txBody>
      </p:sp>
      <p:pic>
        <p:nvPicPr>
          <p:cNvPr id="6" name="Picture 5">
            <a:extLst>
              <a:ext uri="{FF2B5EF4-FFF2-40B4-BE49-F238E27FC236}">
                <a16:creationId xmlns:a16="http://schemas.microsoft.com/office/drawing/2014/main" id="{5D78B98B-DA7F-2AE3-0770-42950D967872}"/>
              </a:ext>
            </a:extLst>
          </p:cNvPr>
          <p:cNvPicPr>
            <a:picLocks noChangeAspect="1"/>
          </p:cNvPicPr>
          <p:nvPr/>
        </p:nvPicPr>
        <p:blipFill>
          <a:blip r:embed="rId2"/>
          <a:stretch>
            <a:fillRect/>
          </a:stretch>
        </p:blipFill>
        <p:spPr>
          <a:xfrm>
            <a:off x="10417626" y="200415"/>
            <a:ext cx="1410697" cy="1051805"/>
          </a:xfrm>
          <a:prstGeom prst="rect">
            <a:avLst/>
          </a:prstGeom>
        </p:spPr>
      </p:pic>
      <p:sp>
        <p:nvSpPr>
          <p:cNvPr id="7" name="Text Placeholder 3">
            <a:extLst>
              <a:ext uri="{FF2B5EF4-FFF2-40B4-BE49-F238E27FC236}">
                <a16:creationId xmlns:a16="http://schemas.microsoft.com/office/drawing/2014/main" id="{05E5F1E3-E782-78E2-F82E-1C79C185912C}"/>
              </a:ext>
            </a:extLst>
          </p:cNvPr>
          <p:cNvSpPr txBox="1">
            <a:spLocks/>
          </p:cNvSpPr>
          <p:nvPr/>
        </p:nvSpPr>
        <p:spPr>
          <a:xfrm>
            <a:off x="701997" y="1511506"/>
            <a:ext cx="10794558" cy="5208494"/>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400" dirty="0">
                <a:solidFill>
                  <a:srgbClr val="333333"/>
                </a:solidFill>
                <a:ea typeface="+mn-lt"/>
                <a:cs typeface="+mn-lt"/>
              </a:rPr>
              <a:t>Beginning this academic school year, all CMSD schools have created cell-phone-free environments to improve student learning and academic performance. </a:t>
            </a:r>
            <a:endParaRPr lang="en-US" sz="2400" dirty="0">
              <a:solidFill>
                <a:srgbClr val="000000"/>
              </a:solidFill>
              <a:ea typeface="+mn-lt"/>
              <a:cs typeface="+mn-lt"/>
            </a:endParaRPr>
          </a:p>
          <a:p>
            <a:pPr>
              <a:lnSpc>
                <a:spcPct val="150000"/>
              </a:lnSpc>
            </a:pPr>
            <a:r>
              <a:rPr lang="en-US" sz="2400" dirty="0">
                <a:solidFill>
                  <a:srgbClr val="333333"/>
                </a:solidFill>
                <a:latin typeface="Calibri"/>
                <a:cs typeface="Calibri"/>
              </a:rPr>
              <a:t>Our collection process will be when the students walk into the building. They will hand their phone to a staff member who will put the phone in a cell phone locker labeled with their names.</a:t>
            </a:r>
          </a:p>
          <a:p>
            <a:pPr>
              <a:lnSpc>
                <a:spcPct val="150000"/>
              </a:lnSpc>
            </a:pPr>
            <a:r>
              <a:rPr lang="en-US" sz="2400" dirty="0">
                <a:solidFill>
                  <a:srgbClr val="333333"/>
                </a:solidFill>
                <a:latin typeface="Calibri"/>
                <a:ea typeface="Calibri"/>
                <a:cs typeface="Calibri"/>
              </a:rPr>
              <a:t>Thank you all for your support in this as this has been a smooth transition!  </a:t>
            </a:r>
          </a:p>
        </p:txBody>
      </p:sp>
      <p:sp>
        <p:nvSpPr>
          <p:cNvPr id="4" name="Slide Number Placeholder 3">
            <a:extLst>
              <a:ext uri="{FF2B5EF4-FFF2-40B4-BE49-F238E27FC236}">
                <a16:creationId xmlns:a16="http://schemas.microsoft.com/office/drawing/2014/main" id="{5833219A-62AB-30FB-D54E-355B151143A9}"/>
              </a:ext>
            </a:extLst>
          </p:cNvPr>
          <p:cNvSpPr>
            <a:spLocks noGrp="1"/>
          </p:cNvSpPr>
          <p:nvPr>
            <p:ph type="sldNum" sz="quarter" idx="12"/>
          </p:nvPr>
        </p:nvSpPr>
        <p:spPr/>
        <p:txBody>
          <a:bodyPr/>
          <a:lstStyle/>
          <a:p>
            <a:fld id="{153120A3-5248-6148-B7A2-2A687432A7B5}" type="slidenum">
              <a:rPr lang="en-US" smtClean="0"/>
              <a:t>17</a:t>
            </a:fld>
            <a:endParaRPr lang="en-US"/>
          </a:p>
        </p:txBody>
      </p:sp>
      <p:sp>
        <p:nvSpPr>
          <p:cNvPr id="8" name="TextBox 7">
            <a:extLst>
              <a:ext uri="{FF2B5EF4-FFF2-40B4-BE49-F238E27FC236}">
                <a16:creationId xmlns:a16="http://schemas.microsoft.com/office/drawing/2014/main" id="{86B41F86-79D1-4845-12C0-A76A15A5EF33}"/>
              </a:ext>
            </a:extLst>
          </p:cNvPr>
          <p:cNvSpPr txBox="1"/>
          <p:nvPr/>
        </p:nvSpPr>
        <p:spPr>
          <a:xfrm>
            <a:off x="601391" y="1997839"/>
            <a:ext cx="9914209" cy="369332"/>
          </a:xfrm>
          <a:prstGeom prst="rect">
            <a:avLst/>
          </a:prstGeom>
          <a:noFill/>
        </p:spPr>
        <p:txBody>
          <a:bodyPr wrap="square">
            <a:spAutoFit/>
          </a:bodyPr>
          <a:lstStyle/>
          <a:p>
            <a:pPr algn="l" rtl="0" fontAlgn="base"/>
            <a:r>
              <a:rPr lang="en-US" sz="1800" b="0" i="0">
                <a:solidFill>
                  <a:srgbClr val="000000"/>
                </a:solidFill>
                <a:effectLst/>
                <a:highlight>
                  <a:srgbClr val="F5F5F5"/>
                </a:highlight>
                <a:latin typeface="Calibri" panose="020F0502020204030204" pitchFamily="34" charset="0"/>
              </a:rPr>
              <a:t>​</a:t>
            </a:r>
            <a:endParaRPr lang="en-US" b="0" i="0">
              <a:solidFill>
                <a:srgbClr val="000000"/>
              </a:solidFill>
              <a:effectLst/>
              <a:highlight>
                <a:srgbClr val="F5F5F5"/>
              </a:highlight>
              <a:latin typeface="Segoe UI" panose="020B0502040204020203" pitchFamily="34" charset="0"/>
            </a:endParaRPr>
          </a:p>
        </p:txBody>
      </p:sp>
      <p:pic>
        <p:nvPicPr>
          <p:cNvPr id="5" name="Picture 4" descr="No Cell Phones Please Sign HSV-205 ...">
            <a:extLst>
              <a:ext uri="{FF2B5EF4-FFF2-40B4-BE49-F238E27FC236}">
                <a16:creationId xmlns:a16="http://schemas.microsoft.com/office/drawing/2014/main" id="{653143A6-8B43-0E83-71D2-3BC23486B2AB}"/>
              </a:ext>
            </a:extLst>
          </p:cNvPr>
          <p:cNvPicPr>
            <a:picLocks noChangeAspect="1"/>
          </p:cNvPicPr>
          <p:nvPr/>
        </p:nvPicPr>
        <p:blipFill>
          <a:blip r:embed="rId3"/>
          <a:stretch>
            <a:fillRect/>
          </a:stretch>
        </p:blipFill>
        <p:spPr>
          <a:xfrm>
            <a:off x="10247602" y="4629583"/>
            <a:ext cx="1949162" cy="1907598"/>
          </a:xfrm>
          <a:prstGeom prst="rect">
            <a:avLst/>
          </a:prstGeom>
        </p:spPr>
      </p:pic>
    </p:spTree>
    <p:extLst>
      <p:ext uri="{BB962C8B-B14F-4D97-AF65-F5344CB8AC3E}">
        <p14:creationId xmlns:p14="http://schemas.microsoft.com/office/powerpoint/2010/main" val="3207463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8FCDDC-D49B-E740-70E0-E3377DB59C69}"/>
              </a:ext>
            </a:extLst>
          </p:cNvPr>
          <p:cNvSpPr/>
          <p:nvPr/>
        </p:nvSpPr>
        <p:spPr>
          <a:xfrm>
            <a:off x="0" y="0"/>
            <a:ext cx="12192000" cy="1273629"/>
          </a:xfrm>
          <a:prstGeom prst="rect">
            <a:avLst/>
          </a:prstGeom>
          <a:solidFill>
            <a:srgbClr val="34A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A1A0841-153A-1EAC-4502-DFCF2CDC6271}"/>
              </a:ext>
            </a:extLst>
          </p:cNvPr>
          <p:cNvSpPr txBox="1">
            <a:spLocks/>
          </p:cNvSpPr>
          <p:nvPr/>
        </p:nvSpPr>
        <p:spPr>
          <a:xfrm>
            <a:off x="615247" y="678"/>
            <a:ext cx="9576900" cy="747849"/>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000" b="1">
              <a:solidFill>
                <a:srgbClr val="000000"/>
              </a:solidFill>
              <a:ea typeface="+mj-lt"/>
              <a:cs typeface="+mj-lt"/>
            </a:endParaRPr>
          </a:p>
          <a:p>
            <a:r>
              <a:rPr lang="en-US" sz="2800" b="1">
                <a:solidFill>
                  <a:schemeClr val="bg1"/>
                </a:solidFill>
                <a:latin typeface="Aptos"/>
              </a:rPr>
              <a:t>Purpose of Title IA  - ESSA (Every Student Succeeds Act)</a:t>
            </a:r>
          </a:p>
        </p:txBody>
      </p:sp>
      <p:pic>
        <p:nvPicPr>
          <p:cNvPr id="6" name="Picture 5">
            <a:extLst>
              <a:ext uri="{FF2B5EF4-FFF2-40B4-BE49-F238E27FC236}">
                <a16:creationId xmlns:a16="http://schemas.microsoft.com/office/drawing/2014/main" id="{5D78B98B-DA7F-2AE3-0770-42950D967872}"/>
              </a:ext>
            </a:extLst>
          </p:cNvPr>
          <p:cNvPicPr>
            <a:picLocks noChangeAspect="1"/>
          </p:cNvPicPr>
          <p:nvPr/>
        </p:nvPicPr>
        <p:blipFill>
          <a:blip r:embed="rId2"/>
          <a:stretch>
            <a:fillRect/>
          </a:stretch>
        </p:blipFill>
        <p:spPr>
          <a:xfrm>
            <a:off x="10417626" y="200415"/>
            <a:ext cx="1410697" cy="1051805"/>
          </a:xfrm>
          <a:prstGeom prst="rect">
            <a:avLst/>
          </a:prstGeom>
        </p:spPr>
      </p:pic>
      <p:sp>
        <p:nvSpPr>
          <p:cNvPr id="7" name="Text Placeholder 3">
            <a:extLst>
              <a:ext uri="{FF2B5EF4-FFF2-40B4-BE49-F238E27FC236}">
                <a16:creationId xmlns:a16="http://schemas.microsoft.com/office/drawing/2014/main" id="{05E5F1E3-E782-78E2-F82E-1C79C185912C}"/>
              </a:ext>
            </a:extLst>
          </p:cNvPr>
          <p:cNvSpPr txBox="1">
            <a:spLocks/>
          </p:cNvSpPr>
          <p:nvPr/>
        </p:nvSpPr>
        <p:spPr>
          <a:xfrm>
            <a:off x="611997" y="1649506"/>
            <a:ext cx="10794558" cy="52084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a:latin typeface="Aptos" panose="020B0004020202020204" pitchFamily="34" charset="0"/>
            </a:endParaRPr>
          </a:p>
          <a:p>
            <a:pPr marL="0" indent="0">
              <a:lnSpc>
                <a:spcPct val="120000"/>
              </a:lnSpc>
              <a:buNone/>
            </a:pPr>
            <a:endParaRPr lang="en-US" sz="2000">
              <a:latin typeface="Aptos" panose="020B0004020202020204" pitchFamily="34" charset="0"/>
            </a:endParaRPr>
          </a:p>
        </p:txBody>
      </p:sp>
      <p:sp>
        <p:nvSpPr>
          <p:cNvPr id="4" name="Slide Number Placeholder 3">
            <a:extLst>
              <a:ext uri="{FF2B5EF4-FFF2-40B4-BE49-F238E27FC236}">
                <a16:creationId xmlns:a16="http://schemas.microsoft.com/office/drawing/2014/main" id="{5833219A-62AB-30FB-D54E-355B151143A9}"/>
              </a:ext>
            </a:extLst>
          </p:cNvPr>
          <p:cNvSpPr>
            <a:spLocks noGrp="1"/>
          </p:cNvSpPr>
          <p:nvPr>
            <p:ph type="sldNum" sz="quarter" idx="12"/>
          </p:nvPr>
        </p:nvSpPr>
        <p:spPr/>
        <p:txBody>
          <a:bodyPr/>
          <a:lstStyle/>
          <a:p>
            <a:fld id="{153120A3-5248-6148-B7A2-2A687432A7B5}" type="slidenum">
              <a:rPr lang="en-US" smtClean="0"/>
              <a:t>18</a:t>
            </a:fld>
            <a:endParaRPr lang="en-US"/>
          </a:p>
        </p:txBody>
      </p:sp>
      <p:sp>
        <p:nvSpPr>
          <p:cNvPr id="8" name="TextBox 7">
            <a:extLst>
              <a:ext uri="{FF2B5EF4-FFF2-40B4-BE49-F238E27FC236}">
                <a16:creationId xmlns:a16="http://schemas.microsoft.com/office/drawing/2014/main" id="{86B41F86-79D1-4845-12C0-A76A15A5EF33}"/>
              </a:ext>
            </a:extLst>
          </p:cNvPr>
          <p:cNvSpPr txBox="1"/>
          <p:nvPr/>
        </p:nvSpPr>
        <p:spPr>
          <a:xfrm>
            <a:off x="601391" y="1997839"/>
            <a:ext cx="9914209" cy="369332"/>
          </a:xfrm>
          <a:prstGeom prst="rect">
            <a:avLst/>
          </a:prstGeom>
          <a:noFill/>
        </p:spPr>
        <p:txBody>
          <a:bodyPr wrap="square">
            <a:spAutoFit/>
          </a:bodyPr>
          <a:lstStyle/>
          <a:p>
            <a:pPr algn="l" rtl="0" fontAlgn="base"/>
            <a:r>
              <a:rPr lang="en-US" sz="1800" b="0" i="0">
                <a:solidFill>
                  <a:srgbClr val="000000"/>
                </a:solidFill>
                <a:effectLst/>
                <a:highlight>
                  <a:srgbClr val="F5F5F5"/>
                </a:highlight>
                <a:latin typeface="Calibri" panose="020F0502020204030204" pitchFamily="34" charset="0"/>
              </a:rPr>
              <a:t>​</a:t>
            </a:r>
            <a:endParaRPr lang="en-US" b="0" i="0">
              <a:solidFill>
                <a:srgbClr val="000000"/>
              </a:solidFill>
              <a:effectLst/>
              <a:highlight>
                <a:srgbClr val="F5F5F5"/>
              </a:highlight>
              <a:latin typeface="Segoe UI" panose="020B0502040204020203" pitchFamily="34" charset="0"/>
            </a:endParaRPr>
          </a:p>
        </p:txBody>
      </p:sp>
      <p:sp>
        <p:nvSpPr>
          <p:cNvPr id="5" name="TextBox 4">
            <a:extLst>
              <a:ext uri="{FF2B5EF4-FFF2-40B4-BE49-F238E27FC236}">
                <a16:creationId xmlns:a16="http://schemas.microsoft.com/office/drawing/2014/main" id="{8ED2284A-01B2-51A4-1BB3-2FBB719AB612}"/>
              </a:ext>
            </a:extLst>
          </p:cNvPr>
          <p:cNvSpPr txBox="1"/>
          <p:nvPr/>
        </p:nvSpPr>
        <p:spPr>
          <a:xfrm>
            <a:off x="176168" y="1261839"/>
            <a:ext cx="11443734" cy="48615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nSpc>
                <a:spcPct val="110000"/>
              </a:lnSpc>
              <a:spcBef>
                <a:spcPts val="500"/>
              </a:spcBef>
              <a:spcAft>
                <a:spcPct val="0"/>
              </a:spcAft>
            </a:pPr>
            <a:r>
              <a:rPr lang="en-US" sz="2400">
                <a:cs typeface="Calibri"/>
              </a:rPr>
              <a:t>To inform parents/caregivers of their rights and roles within their scholar's school building such as: </a:t>
            </a:r>
          </a:p>
          <a:p>
            <a:pPr marL="756920" lvl="1" indent="-285750">
              <a:lnSpc>
                <a:spcPct val="110000"/>
              </a:lnSpc>
              <a:spcBef>
                <a:spcPts val="500"/>
              </a:spcBef>
              <a:spcAft>
                <a:spcPct val="0"/>
              </a:spcAft>
              <a:buFont typeface="Arial,Sans-Serif"/>
              <a:buChar char="•"/>
            </a:pPr>
            <a:r>
              <a:rPr lang="en-US" sz="2400">
                <a:cs typeface="Calibri"/>
              </a:rPr>
              <a:t>Being included in decision making opportunities and committees regarding school improvement plans</a:t>
            </a:r>
          </a:p>
          <a:p>
            <a:pPr marL="756920" lvl="1" indent="-285750">
              <a:lnSpc>
                <a:spcPct val="110000"/>
              </a:lnSpc>
              <a:spcBef>
                <a:spcPts val="500"/>
              </a:spcBef>
              <a:spcAft>
                <a:spcPct val="0"/>
              </a:spcAft>
              <a:buFont typeface="Arial,Sans-Serif"/>
              <a:buChar char="•"/>
            </a:pPr>
            <a:r>
              <a:rPr lang="en-US" sz="2400" b="1">
                <a:cs typeface="Calibri"/>
              </a:rPr>
              <a:t>Participating in school-based parent organizations (SPO/PAC/PTO, etc.)</a:t>
            </a:r>
          </a:p>
          <a:p>
            <a:pPr marL="756920" lvl="1" indent="-285750">
              <a:lnSpc>
                <a:spcPct val="110000"/>
              </a:lnSpc>
              <a:spcBef>
                <a:spcPts val="500"/>
              </a:spcBef>
              <a:spcAft>
                <a:spcPct val="0"/>
              </a:spcAft>
              <a:buFont typeface="Arial,Sans-Serif"/>
              <a:buChar char="•"/>
            </a:pPr>
            <a:r>
              <a:rPr lang="en-US" sz="2400">
                <a:cs typeface="Calibri"/>
              </a:rPr>
              <a:t>Providing input on how Title IA Family Engagement funds are spent to support meaningful engagement activities which advance student achievement </a:t>
            </a:r>
          </a:p>
          <a:p>
            <a:pPr marL="756920" lvl="1" indent="-285750">
              <a:lnSpc>
                <a:spcPct val="110000"/>
              </a:lnSpc>
              <a:spcBef>
                <a:spcPts val="500"/>
              </a:spcBef>
              <a:spcAft>
                <a:spcPct val="0"/>
              </a:spcAft>
              <a:buFont typeface="Arial,Sans-Serif"/>
              <a:buChar char="•"/>
            </a:pPr>
            <a:r>
              <a:rPr lang="en-US" sz="2400">
                <a:cs typeface="Calibri"/>
              </a:rPr>
              <a:t>Ensuring that the school engages in two-way communication with parents to strengthen family/school partnerships</a:t>
            </a:r>
          </a:p>
          <a:p>
            <a:pPr marL="756920" lvl="1" indent="-285750">
              <a:lnSpc>
                <a:spcPct val="110000"/>
              </a:lnSpc>
              <a:spcBef>
                <a:spcPts val="500"/>
              </a:spcBef>
              <a:spcAft>
                <a:spcPct val="0"/>
              </a:spcAft>
              <a:buFont typeface="Arial,Sans-Serif"/>
              <a:buChar char="•"/>
            </a:pPr>
            <a:r>
              <a:rPr lang="en-US" sz="2400">
                <a:cs typeface="Calibri"/>
              </a:rPr>
              <a:t>Removing barriers to participation (time of day, childcare, translation services, accommodations for special needs, transportation, etc.)</a:t>
            </a:r>
          </a:p>
        </p:txBody>
      </p:sp>
    </p:spTree>
    <p:extLst>
      <p:ext uri="{BB962C8B-B14F-4D97-AF65-F5344CB8AC3E}">
        <p14:creationId xmlns:p14="http://schemas.microsoft.com/office/powerpoint/2010/main" val="2341872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8FCDDC-D49B-E740-70E0-E3377DB59C69}"/>
              </a:ext>
            </a:extLst>
          </p:cNvPr>
          <p:cNvSpPr/>
          <p:nvPr/>
        </p:nvSpPr>
        <p:spPr>
          <a:xfrm>
            <a:off x="0" y="0"/>
            <a:ext cx="12192000" cy="1273629"/>
          </a:xfrm>
          <a:prstGeom prst="rect">
            <a:avLst/>
          </a:prstGeom>
          <a:solidFill>
            <a:srgbClr val="34A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A1A0841-153A-1EAC-4502-DFCF2CDC6271}"/>
              </a:ext>
            </a:extLst>
          </p:cNvPr>
          <p:cNvSpPr txBox="1">
            <a:spLocks/>
          </p:cNvSpPr>
          <p:nvPr/>
        </p:nvSpPr>
        <p:spPr>
          <a:xfrm>
            <a:off x="600674" y="466240"/>
            <a:ext cx="9603177" cy="537641"/>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chemeClr val="bg1"/>
                </a:solidFill>
                <a:latin typeface="Aptos"/>
              </a:rPr>
              <a:t>Parent's Right to Know – Title IA ESSA</a:t>
            </a:r>
          </a:p>
        </p:txBody>
      </p:sp>
      <p:pic>
        <p:nvPicPr>
          <p:cNvPr id="6" name="Picture 5">
            <a:extLst>
              <a:ext uri="{FF2B5EF4-FFF2-40B4-BE49-F238E27FC236}">
                <a16:creationId xmlns:a16="http://schemas.microsoft.com/office/drawing/2014/main" id="{5D78B98B-DA7F-2AE3-0770-42950D967872}"/>
              </a:ext>
            </a:extLst>
          </p:cNvPr>
          <p:cNvPicPr>
            <a:picLocks noChangeAspect="1"/>
          </p:cNvPicPr>
          <p:nvPr/>
        </p:nvPicPr>
        <p:blipFill>
          <a:blip r:embed="rId2"/>
          <a:stretch>
            <a:fillRect/>
          </a:stretch>
        </p:blipFill>
        <p:spPr>
          <a:xfrm>
            <a:off x="10417626" y="200415"/>
            <a:ext cx="1410697" cy="1051805"/>
          </a:xfrm>
          <a:prstGeom prst="rect">
            <a:avLst/>
          </a:prstGeom>
        </p:spPr>
      </p:pic>
      <p:sp>
        <p:nvSpPr>
          <p:cNvPr id="4" name="Slide Number Placeholder 3">
            <a:extLst>
              <a:ext uri="{FF2B5EF4-FFF2-40B4-BE49-F238E27FC236}">
                <a16:creationId xmlns:a16="http://schemas.microsoft.com/office/drawing/2014/main" id="{5833219A-62AB-30FB-D54E-355B151143A9}"/>
              </a:ext>
            </a:extLst>
          </p:cNvPr>
          <p:cNvSpPr>
            <a:spLocks noGrp="1"/>
          </p:cNvSpPr>
          <p:nvPr>
            <p:ph type="sldNum" sz="quarter" idx="12"/>
          </p:nvPr>
        </p:nvSpPr>
        <p:spPr/>
        <p:txBody>
          <a:bodyPr/>
          <a:lstStyle/>
          <a:p>
            <a:fld id="{153120A3-5248-6148-B7A2-2A687432A7B5}" type="slidenum">
              <a:rPr lang="en-US" smtClean="0"/>
              <a:t>19</a:t>
            </a:fld>
            <a:endParaRPr lang="en-US"/>
          </a:p>
        </p:txBody>
      </p:sp>
      <p:sp>
        <p:nvSpPr>
          <p:cNvPr id="8" name="TextBox 7">
            <a:extLst>
              <a:ext uri="{FF2B5EF4-FFF2-40B4-BE49-F238E27FC236}">
                <a16:creationId xmlns:a16="http://schemas.microsoft.com/office/drawing/2014/main" id="{86B41F86-79D1-4845-12C0-A76A15A5EF33}"/>
              </a:ext>
            </a:extLst>
          </p:cNvPr>
          <p:cNvSpPr txBox="1"/>
          <p:nvPr/>
        </p:nvSpPr>
        <p:spPr>
          <a:xfrm>
            <a:off x="656809" y="1374384"/>
            <a:ext cx="9540137" cy="5489195"/>
          </a:xfrm>
          <a:prstGeom prst="rect">
            <a:avLst/>
          </a:prstGeom>
          <a:noFill/>
        </p:spPr>
        <p:txBody>
          <a:bodyPr wrap="square" lIns="91440" tIns="45720" rIns="91440" bIns="45720" anchor="t">
            <a:spAutoFit/>
          </a:bodyPr>
          <a:lstStyle/>
          <a:p>
            <a:pPr fontAlgn="base">
              <a:lnSpc>
                <a:spcPct val="110000"/>
              </a:lnSpc>
              <a:spcBef>
                <a:spcPts val="1000"/>
              </a:spcBef>
            </a:pPr>
            <a:r>
              <a:rPr lang="en-US" sz="1800" b="0" i="0">
                <a:solidFill>
                  <a:srgbClr val="000000"/>
                </a:solidFill>
                <a:effectLst/>
                <a:highlight>
                  <a:srgbClr val="F5F5F5"/>
                </a:highlight>
                <a:latin typeface="Calibri"/>
                <a:cs typeface="Calibri"/>
              </a:rPr>
              <a:t>​</a:t>
            </a:r>
            <a:r>
              <a:rPr lang="en-US" sz="2000">
                <a:solidFill>
                  <a:srgbClr val="000000"/>
                </a:solidFill>
                <a:latin typeface="Calibri"/>
                <a:cs typeface="Calibri"/>
              </a:rPr>
              <a:t>Parents have the right to know about the teaching qualifications of their child's classroom teacher in a school receiving Title I funds. You can request this information from your principal.</a:t>
            </a:r>
          </a:p>
          <a:p>
            <a:pPr marL="285750" indent="-285750">
              <a:lnSpc>
                <a:spcPct val="110000"/>
              </a:lnSpc>
              <a:spcBef>
                <a:spcPts val="1000"/>
              </a:spcBef>
              <a:buFont typeface="Arial"/>
              <a:buChar char="•"/>
            </a:pPr>
            <a:r>
              <a:rPr lang="en-US" sz="2000">
                <a:solidFill>
                  <a:srgbClr val="000000"/>
                </a:solidFill>
                <a:latin typeface="Calibri"/>
                <a:cs typeface="Calibri"/>
              </a:rPr>
              <a:t>Notification if your child is being taught for 4 or more weeks by a teacher who is not highly qualified.</a:t>
            </a:r>
          </a:p>
          <a:p>
            <a:pPr marL="285750" indent="-285750">
              <a:lnSpc>
                <a:spcPct val="110000"/>
              </a:lnSpc>
              <a:spcBef>
                <a:spcPts val="1000"/>
              </a:spcBef>
              <a:buFont typeface="Arial"/>
              <a:buChar char="•"/>
            </a:pPr>
            <a:r>
              <a:rPr lang="en-US" sz="2000">
                <a:solidFill>
                  <a:srgbClr val="000000"/>
                </a:solidFill>
                <a:latin typeface="Calibri"/>
                <a:cs typeface="Calibri"/>
              </a:rPr>
              <a:t>Whether the teacher has met state qualification and licensing criteria for the grade levels and subject areas in which the teacher provides instruction</a:t>
            </a:r>
          </a:p>
          <a:p>
            <a:pPr marL="285750" indent="-285750">
              <a:lnSpc>
                <a:spcPct val="110000"/>
              </a:lnSpc>
              <a:spcBef>
                <a:spcPts val="1000"/>
              </a:spcBef>
              <a:buFont typeface="Arial"/>
              <a:buChar char="•"/>
            </a:pPr>
            <a:r>
              <a:rPr lang="en-US" sz="2000">
                <a:solidFill>
                  <a:srgbClr val="000000"/>
                </a:solidFill>
                <a:latin typeface="Calibri"/>
                <a:cs typeface="Calibri"/>
              </a:rPr>
              <a:t>Whether the teacher is teaching under emergency or other provisional status through which State qualification or licensing criteria have been waived</a:t>
            </a:r>
          </a:p>
          <a:p>
            <a:pPr marL="285750" indent="-285750">
              <a:lnSpc>
                <a:spcPct val="110000"/>
              </a:lnSpc>
              <a:spcBef>
                <a:spcPts val="1000"/>
              </a:spcBef>
              <a:buFont typeface="Arial"/>
              <a:buChar char="•"/>
            </a:pPr>
            <a:r>
              <a:rPr lang="en-US" sz="2000">
                <a:solidFill>
                  <a:srgbClr val="000000"/>
                </a:solidFill>
                <a:latin typeface="Calibri"/>
                <a:cs typeface="Calibri"/>
              </a:rPr>
              <a:t>Whether the teacher is teaching in the field of discipline of certification of the teacher</a:t>
            </a:r>
          </a:p>
          <a:p>
            <a:pPr marL="285750" indent="-285750">
              <a:lnSpc>
                <a:spcPct val="110000"/>
              </a:lnSpc>
              <a:spcBef>
                <a:spcPts val="1000"/>
              </a:spcBef>
              <a:buFont typeface="Arial"/>
              <a:buChar char="•"/>
            </a:pPr>
            <a:r>
              <a:rPr lang="en-US" sz="2000">
                <a:solidFill>
                  <a:srgbClr val="000000"/>
                </a:solidFill>
                <a:latin typeface="Calibri"/>
                <a:cs typeface="Calibri"/>
              </a:rPr>
              <a:t>Whether your child is provided services by paraprofessionals and, if so, their qualifications</a:t>
            </a:r>
          </a:p>
          <a:p>
            <a:pPr>
              <a:lnSpc>
                <a:spcPct val="110000"/>
              </a:lnSpc>
              <a:spcBef>
                <a:spcPts val="1000"/>
              </a:spcBef>
            </a:pPr>
            <a:endParaRPr lang="en-US" sz="1700">
              <a:solidFill>
                <a:srgbClr val="000000"/>
              </a:solidFill>
              <a:highlight>
                <a:srgbClr val="F5F5F5"/>
              </a:highlight>
              <a:latin typeface="Times New Roman"/>
              <a:cs typeface="Times New Roman"/>
            </a:endParaRPr>
          </a:p>
          <a:p>
            <a:pPr algn="l"/>
            <a:endParaRPr lang="en-US" b="0" i="0">
              <a:solidFill>
                <a:srgbClr val="000000"/>
              </a:solidFill>
              <a:effectLst/>
              <a:highlight>
                <a:srgbClr val="F5F5F5"/>
              </a:highlight>
              <a:latin typeface="Calibri"/>
              <a:cs typeface="Calibri"/>
            </a:endParaRPr>
          </a:p>
        </p:txBody>
      </p:sp>
    </p:spTree>
    <p:extLst>
      <p:ext uri="{BB962C8B-B14F-4D97-AF65-F5344CB8AC3E}">
        <p14:creationId xmlns:p14="http://schemas.microsoft.com/office/powerpoint/2010/main" val="99692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6F368-3664-9EDD-FD04-D7F607D4C216}"/>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6AF2CB67-A87D-57A7-D015-C61653004543}"/>
              </a:ext>
            </a:extLst>
          </p:cNvPr>
          <p:cNvSpPr txBox="1">
            <a:spLocks/>
          </p:cNvSpPr>
          <p:nvPr/>
        </p:nvSpPr>
        <p:spPr>
          <a:xfrm>
            <a:off x="1113183" y="1207754"/>
            <a:ext cx="7900188" cy="753329"/>
          </a:xfrm>
          <a:prstGeom prst="rect">
            <a:avLst/>
          </a:prstGeom>
        </p:spPr>
        <p:txBody>
          <a:bodyPr lIns="91440" tIns="45720" rIns="91440" bIns="45720" anchor="t">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00B0F0"/>
                </a:solidFill>
                <a:latin typeface="Calibri"/>
                <a:cs typeface="Calibri"/>
              </a:rPr>
              <a:t>Paul L. Dunbar Arts Enrichment Academy</a:t>
            </a:r>
            <a:endParaRPr lang="en-US" b="1">
              <a:solidFill>
                <a:srgbClr val="00B0F0"/>
              </a:solidFill>
              <a:latin typeface="Aptos" panose="020B0004020202020204" pitchFamily="34" charset="0"/>
            </a:endParaRPr>
          </a:p>
        </p:txBody>
      </p:sp>
      <p:sp>
        <p:nvSpPr>
          <p:cNvPr id="3" name="Subtitle 4">
            <a:extLst>
              <a:ext uri="{FF2B5EF4-FFF2-40B4-BE49-F238E27FC236}">
                <a16:creationId xmlns:a16="http://schemas.microsoft.com/office/drawing/2014/main" id="{E9562FD3-B49C-37AE-BF90-F09F5379D571}"/>
              </a:ext>
            </a:extLst>
          </p:cNvPr>
          <p:cNvSpPr txBox="1">
            <a:spLocks/>
          </p:cNvSpPr>
          <p:nvPr/>
        </p:nvSpPr>
        <p:spPr>
          <a:xfrm>
            <a:off x="1113183" y="1845622"/>
            <a:ext cx="9382539" cy="32531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a:solidFill>
                <a:schemeClr val="bg1"/>
              </a:solidFill>
              <a:latin typeface="Aptos" panose="020B0004020202020204" pitchFamily="34" charset="0"/>
            </a:endParaRPr>
          </a:p>
        </p:txBody>
      </p:sp>
      <p:sp>
        <p:nvSpPr>
          <p:cNvPr id="4" name="Rectangle 3">
            <a:extLst>
              <a:ext uri="{FF2B5EF4-FFF2-40B4-BE49-F238E27FC236}">
                <a16:creationId xmlns:a16="http://schemas.microsoft.com/office/drawing/2014/main" id="{3D7B9EBF-1A60-D60A-09CF-CBBBDB7BEBCF}"/>
              </a:ext>
            </a:extLst>
          </p:cNvPr>
          <p:cNvSpPr/>
          <p:nvPr/>
        </p:nvSpPr>
        <p:spPr>
          <a:xfrm>
            <a:off x="0" y="0"/>
            <a:ext cx="669471" cy="6858000"/>
          </a:xfrm>
          <a:prstGeom prst="rect">
            <a:avLst/>
          </a:prstGeom>
          <a:solidFill>
            <a:srgbClr val="34A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A39CB9B-B844-8F7A-7FEA-FFE4E6F13574}"/>
              </a:ext>
            </a:extLst>
          </p:cNvPr>
          <p:cNvSpPr>
            <a:spLocks noGrp="1"/>
          </p:cNvSpPr>
          <p:nvPr>
            <p:ph type="sldNum" sz="quarter" idx="12"/>
          </p:nvPr>
        </p:nvSpPr>
        <p:spPr/>
        <p:txBody>
          <a:bodyPr/>
          <a:lstStyle/>
          <a:p>
            <a:fld id="{153120A3-5248-6148-B7A2-2A687432A7B5}" type="slidenum">
              <a:rPr lang="en-US" smtClean="0"/>
              <a:t>2</a:t>
            </a:fld>
            <a:endParaRPr lang="en-US"/>
          </a:p>
        </p:txBody>
      </p:sp>
      <p:sp>
        <p:nvSpPr>
          <p:cNvPr id="6" name="Content Placeholder 2">
            <a:extLst>
              <a:ext uri="{FF2B5EF4-FFF2-40B4-BE49-F238E27FC236}">
                <a16:creationId xmlns:a16="http://schemas.microsoft.com/office/drawing/2014/main" id="{1338D348-A660-EF60-9B85-197E647A921E}"/>
              </a:ext>
            </a:extLst>
          </p:cNvPr>
          <p:cNvSpPr>
            <a:spLocks noGrp="1"/>
          </p:cNvSpPr>
          <p:nvPr/>
        </p:nvSpPr>
        <p:spPr>
          <a:xfrm>
            <a:off x="1702654" y="4505432"/>
            <a:ext cx="8042695" cy="2766984"/>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rtl="0" fontAlgn="base">
              <a:buNone/>
            </a:pPr>
            <a:endParaRPr lang="en-US" sz="3600" b="0" i="0">
              <a:solidFill>
                <a:srgbClr val="00B0F0"/>
              </a:solidFill>
              <a:effectLst/>
              <a:latin typeface="Calibri"/>
              <a:cs typeface="Calibri"/>
            </a:endParaRPr>
          </a:p>
          <a:p>
            <a:pPr marL="0" indent="0" fontAlgn="base">
              <a:buNone/>
            </a:pPr>
            <a:r>
              <a:rPr lang="en-US" sz="3600">
                <a:solidFill>
                  <a:srgbClr val="00B0F0"/>
                </a:solidFill>
                <a:latin typeface="Calibri"/>
                <a:ea typeface="Calibri"/>
                <a:cs typeface="Calibri"/>
              </a:rPr>
              <a:t>School </a:t>
            </a:r>
          </a:p>
          <a:p>
            <a:pPr marL="0" indent="0" algn="l" rtl="0" fontAlgn="base">
              <a:buNone/>
            </a:pPr>
            <a:r>
              <a:rPr lang="en-US" sz="3600">
                <a:solidFill>
                  <a:srgbClr val="00B0F0"/>
                </a:solidFill>
                <a:latin typeface="Calibri"/>
                <a:cs typeface="Calibri"/>
              </a:rPr>
              <a:t>216-838-7400</a:t>
            </a:r>
            <a:r>
              <a:rPr lang="en-US" sz="3600" b="0" i="0">
                <a:solidFill>
                  <a:srgbClr val="00B0F0"/>
                </a:solidFill>
                <a:effectLst/>
                <a:latin typeface="Calibri"/>
                <a:cs typeface="Calibri"/>
              </a:rPr>
              <a:t>​</a:t>
            </a:r>
          </a:p>
          <a:p>
            <a:endParaRPr lang="en-US" sz="1800">
              <a:solidFill>
                <a:schemeClr val="tx1">
                  <a:lumMod val="50000"/>
                  <a:lumOff val="50000"/>
                </a:schemeClr>
              </a:solidFill>
              <a:latin typeface="Times New Roman" panose="02020603050405020304" pitchFamily="18" charset="0"/>
              <a:cs typeface="Times New Roman" panose="02020603050405020304" pitchFamily="18" charset="0"/>
            </a:endParaRPr>
          </a:p>
        </p:txBody>
      </p:sp>
      <p:pic>
        <p:nvPicPr>
          <p:cNvPr id="7" name="Camera 6">
            <a:extLst>
              <a:ext uri="{FF2B5EF4-FFF2-40B4-BE49-F238E27FC236}">
                <a16:creationId xmlns:a16="http://schemas.microsoft.com/office/drawing/2014/main" id="{E4DD55BA-1EDF-515F-D5B2-D8A34D120079}"/>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pic>
        <p:nvPicPr>
          <p:cNvPr id="9" name="Picture 8" descr="A sign outside of a building&#10;&#10;Description automatically generated">
            <a:extLst>
              <a:ext uri="{FF2B5EF4-FFF2-40B4-BE49-F238E27FC236}">
                <a16:creationId xmlns:a16="http://schemas.microsoft.com/office/drawing/2014/main" id="{ED668A37-980E-2C13-0D2F-B33BBB58400E}"/>
              </a:ext>
            </a:extLst>
          </p:cNvPr>
          <p:cNvPicPr>
            <a:picLocks noChangeAspect="1"/>
          </p:cNvPicPr>
          <p:nvPr/>
        </p:nvPicPr>
        <p:blipFill>
          <a:blip r:embed="rId4"/>
          <a:stretch>
            <a:fillRect/>
          </a:stretch>
        </p:blipFill>
        <p:spPr>
          <a:xfrm>
            <a:off x="3496574" y="1846054"/>
            <a:ext cx="3689231" cy="2792083"/>
          </a:xfrm>
          <a:prstGeom prst="rect">
            <a:avLst/>
          </a:prstGeom>
        </p:spPr>
      </p:pic>
    </p:spTree>
    <p:extLst>
      <p:ext uri="{BB962C8B-B14F-4D97-AF65-F5344CB8AC3E}">
        <p14:creationId xmlns:p14="http://schemas.microsoft.com/office/powerpoint/2010/main" val="880824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8FCDDC-D49B-E740-70E0-E3377DB59C69}"/>
              </a:ext>
            </a:extLst>
          </p:cNvPr>
          <p:cNvSpPr/>
          <p:nvPr/>
        </p:nvSpPr>
        <p:spPr>
          <a:xfrm>
            <a:off x="0" y="0"/>
            <a:ext cx="12192000" cy="1273629"/>
          </a:xfrm>
          <a:prstGeom prst="rect">
            <a:avLst/>
          </a:prstGeom>
          <a:solidFill>
            <a:srgbClr val="34A7D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2800" b="1">
              <a:solidFill>
                <a:schemeClr val="bg1"/>
              </a:solidFill>
              <a:ea typeface="+mn-lt"/>
              <a:cs typeface="+mn-lt"/>
            </a:endParaRPr>
          </a:p>
          <a:p>
            <a:r>
              <a:rPr lang="en-US" sz="2800" b="1">
                <a:solidFill>
                  <a:schemeClr val="bg1"/>
                </a:solidFill>
                <a:ea typeface="+mn-lt"/>
                <a:cs typeface="+mn-lt"/>
              </a:rPr>
              <a:t>     </a:t>
            </a:r>
            <a:r>
              <a:rPr lang="en-US" sz="3200" b="1">
                <a:solidFill>
                  <a:schemeClr val="bg1"/>
                </a:solidFill>
                <a:ea typeface="+mn-lt"/>
                <a:cs typeface="+mn-lt"/>
              </a:rPr>
              <a:t>Our school receives Title IA Federal Funds to support</a:t>
            </a:r>
          </a:p>
          <a:p>
            <a:endParaRPr lang="en-US">
              <a:cs typeface="Calibri" panose="020F0502020204030204"/>
            </a:endParaRPr>
          </a:p>
        </p:txBody>
      </p:sp>
      <p:pic>
        <p:nvPicPr>
          <p:cNvPr id="6" name="Picture 5">
            <a:extLst>
              <a:ext uri="{FF2B5EF4-FFF2-40B4-BE49-F238E27FC236}">
                <a16:creationId xmlns:a16="http://schemas.microsoft.com/office/drawing/2014/main" id="{5D78B98B-DA7F-2AE3-0770-42950D967872}"/>
              </a:ext>
            </a:extLst>
          </p:cNvPr>
          <p:cNvPicPr>
            <a:picLocks noChangeAspect="1"/>
          </p:cNvPicPr>
          <p:nvPr/>
        </p:nvPicPr>
        <p:blipFill>
          <a:blip r:embed="rId2"/>
          <a:stretch>
            <a:fillRect/>
          </a:stretch>
        </p:blipFill>
        <p:spPr>
          <a:xfrm>
            <a:off x="10417626" y="200415"/>
            <a:ext cx="1410697" cy="1051805"/>
          </a:xfrm>
          <a:prstGeom prst="rect">
            <a:avLst/>
          </a:prstGeom>
        </p:spPr>
      </p:pic>
      <p:sp>
        <p:nvSpPr>
          <p:cNvPr id="4" name="Slide Number Placeholder 3">
            <a:extLst>
              <a:ext uri="{FF2B5EF4-FFF2-40B4-BE49-F238E27FC236}">
                <a16:creationId xmlns:a16="http://schemas.microsoft.com/office/drawing/2014/main" id="{5833219A-62AB-30FB-D54E-355B151143A9}"/>
              </a:ext>
            </a:extLst>
          </p:cNvPr>
          <p:cNvSpPr>
            <a:spLocks noGrp="1"/>
          </p:cNvSpPr>
          <p:nvPr>
            <p:ph type="sldNum" sz="quarter" idx="12"/>
          </p:nvPr>
        </p:nvSpPr>
        <p:spPr/>
        <p:txBody>
          <a:bodyPr/>
          <a:lstStyle/>
          <a:p>
            <a:fld id="{153120A3-5248-6148-B7A2-2A687432A7B5}" type="slidenum">
              <a:rPr lang="en-US" smtClean="0"/>
              <a:t>20</a:t>
            </a:fld>
            <a:endParaRPr lang="en-US"/>
          </a:p>
        </p:txBody>
      </p:sp>
      <p:sp>
        <p:nvSpPr>
          <p:cNvPr id="8" name="TextBox 7">
            <a:extLst>
              <a:ext uri="{FF2B5EF4-FFF2-40B4-BE49-F238E27FC236}">
                <a16:creationId xmlns:a16="http://schemas.microsoft.com/office/drawing/2014/main" id="{86B41F86-79D1-4845-12C0-A76A15A5EF33}"/>
              </a:ext>
            </a:extLst>
          </p:cNvPr>
          <p:cNvSpPr txBox="1"/>
          <p:nvPr/>
        </p:nvSpPr>
        <p:spPr>
          <a:xfrm>
            <a:off x="601391" y="1457512"/>
            <a:ext cx="9817228" cy="3370153"/>
          </a:xfrm>
          <a:prstGeom prst="rect">
            <a:avLst/>
          </a:prstGeom>
          <a:noFill/>
        </p:spPr>
        <p:txBody>
          <a:bodyPr wrap="square" lIns="91440" tIns="45720" rIns="91440" bIns="45720" anchor="t">
            <a:spAutoFit/>
          </a:bodyPr>
          <a:lstStyle/>
          <a:p>
            <a:pPr marL="469900" lvl="0" indent="-469900" algn="l" rtl="0">
              <a:buFont typeface=""/>
              <a:buChar char="•"/>
            </a:pPr>
            <a:r>
              <a:rPr lang="en-US" sz="2800" b="0" i="0" u="none" strike="noStrike" baseline="0" dirty="0">
                <a:solidFill>
                  <a:srgbClr val="000000"/>
                </a:solidFill>
                <a:latin typeface="Calibri"/>
                <a:ea typeface="Arial"/>
                <a:cs typeface="Arial"/>
              </a:rPr>
              <a:t>Instructional Aides</a:t>
            </a:r>
            <a:r>
              <a:rPr lang="en-US" sz="2800" b="0" i="0" dirty="0">
                <a:solidFill>
                  <a:srgbClr val="000000"/>
                </a:solidFill>
                <a:latin typeface="Calibri"/>
                <a:ea typeface="Arial"/>
                <a:cs typeface="Arial"/>
              </a:rPr>
              <a:t>​</a:t>
            </a:r>
          </a:p>
          <a:p>
            <a:pPr marL="469900" lvl="0" indent="-469900" algn="l" rtl="0">
              <a:buFont typeface=""/>
              <a:buChar char="•"/>
            </a:pPr>
            <a:r>
              <a:rPr lang="en-US" sz="2800" b="0" i="0" u="none" strike="noStrike" baseline="0" dirty="0">
                <a:solidFill>
                  <a:srgbClr val="000000"/>
                </a:solidFill>
                <a:latin typeface="Calibri"/>
                <a:ea typeface="Arial"/>
                <a:cs typeface="Arial"/>
              </a:rPr>
              <a:t>Additional Teachers</a:t>
            </a:r>
            <a:r>
              <a:rPr lang="en-US" sz="2800" b="0" i="0" dirty="0">
                <a:solidFill>
                  <a:srgbClr val="000000"/>
                </a:solidFill>
                <a:latin typeface="Calibri"/>
                <a:ea typeface="Arial"/>
                <a:cs typeface="Arial"/>
              </a:rPr>
              <a:t>​</a:t>
            </a:r>
          </a:p>
          <a:p>
            <a:pPr marL="469900" lvl="0" indent="-469900" algn="l" rtl="0">
              <a:buFont typeface=""/>
              <a:buChar char="•"/>
            </a:pPr>
            <a:r>
              <a:rPr lang="en-US" sz="2800" b="0" i="0" u="none" strike="noStrike" baseline="0" dirty="0">
                <a:solidFill>
                  <a:srgbClr val="000000"/>
                </a:solidFill>
                <a:latin typeface="Calibri"/>
                <a:ea typeface="Arial"/>
                <a:cs typeface="Arial"/>
              </a:rPr>
              <a:t>Technology for students</a:t>
            </a:r>
            <a:r>
              <a:rPr lang="en-US" sz="2800" b="0" i="0" dirty="0">
                <a:solidFill>
                  <a:srgbClr val="000000"/>
                </a:solidFill>
                <a:latin typeface="Calibri"/>
                <a:ea typeface="Arial"/>
                <a:cs typeface="Arial"/>
              </a:rPr>
              <a:t>​</a:t>
            </a:r>
          </a:p>
          <a:p>
            <a:pPr marL="469900" lvl="0" indent="-469900" algn="l" rtl="0">
              <a:buFont typeface=""/>
              <a:buChar char="•"/>
            </a:pPr>
            <a:r>
              <a:rPr lang="en-US" sz="2800" b="0" i="0" u="none" strike="noStrike" baseline="0" dirty="0">
                <a:solidFill>
                  <a:srgbClr val="000000"/>
                </a:solidFill>
                <a:latin typeface="Calibri"/>
                <a:ea typeface="Arial"/>
                <a:cs typeface="Arial"/>
              </a:rPr>
              <a:t>Reading and Math programs </a:t>
            </a:r>
            <a:r>
              <a:rPr lang="en-US" sz="2800" b="0" i="0" dirty="0">
                <a:solidFill>
                  <a:srgbClr val="000000"/>
                </a:solidFill>
                <a:latin typeface="Calibri"/>
                <a:ea typeface="Arial"/>
                <a:cs typeface="Arial"/>
              </a:rPr>
              <a:t>​</a:t>
            </a:r>
          </a:p>
          <a:p>
            <a:pPr marL="469900" lvl="0" indent="-469900" algn="l" rtl="0">
              <a:buFont typeface=""/>
              <a:buChar char="•"/>
            </a:pPr>
            <a:r>
              <a:rPr lang="en-US" sz="2800" b="0" i="0" u="none" strike="noStrike" baseline="0" dirty="0">
                <a:solidFill>
                  <a:srgbClr val="000000"/>
                </a:solidFill>
                <a:latin typeface="Calibri"/>
                <a:ea typeface="Arial"/>
                <a:cs typeface="Arial"/>
              </a:rPr>
              <a:t>Family Engagement </a:t>
            </a:r>
            <a:r>
              <a:rPr lang="en-US" sz="2800" b="0" i="0" dirty="0">
                <a:solidFill>
                  <a:srgbClr val="000000"/>
                </a:solidFill>
                <a:latin typeface="Calibri"/>
                <a:ea typeface="Arial"/>
                <a:cs typeface="Arial"/>
              </a:rPr>
              <a:t>​</a:t>
            </a:r>
          </a:p>
          <a:p>
            <a:pPr marL="869950" lvl="1" indent="-469900">
              <a:buFont typeface=""/>
              <a:buChar char="•"/>
            </a:pPr>
            <a:r>
              <a:rPr lang="en-US" sz="2800" b="0" i="0" u="none" strike="noStrike" baseline="0" dirty="0">
                <a:solidFill>
                  <a:srgbClr val="000000"/>
                </a:solidFill>
                <a:latin typeface="Calibri"/>
                <a:ea typeface="Arial"/>
                <a:cs typeface="Arial"/>
              </a:rPr>
              <a:t>Our school receiv</a:t>
            </a:r>
            <a:r>
              <a:rPr lang="en-US" sz="2800" dirty="0">
                <a:solidFill>
                  <a:srgbClr val="000000"/>
                </a:solidFill>
                <a:latin typeface="Calibri"/>
                <a:cs typeface="Arial"/>
              </a:rPr>
              <a:t>es $4,454.95  </a:t>
            </a:r>
            <a:r>
              <a:rPr lang="en-US" sz="2800" b="0" i="0" u="none" strike="noStrike" baseline="0" dirty="0">
                <a:solidFill>
                  <a:srgbClr val="000000"/>
                </a:solidFill>
                <a:latin typeface="Calibri"/>
                <a:ea typeface="Arial"/>
                <a:cs typeface="Arial"/>
              </a:rPr>
              <a:t>for family engagement programs and activities to support our school priorities</a:t>
            </a:r>
            <a:r>
              <a:rPr lang="en-US" sz="2800" b="0" i="0" dirty="0">
                <a:solidFill>
                  <a:srgbClr val="000000"/>
                </a:solidFill>
                <a:latin typeface="Calibri"/>
                <a:ea typeface="Arial"/>
                <a:cs typeface="Arial"/>
              </a:rPr>
              <a:t>​</a:t>
            </a:r>
          </a:p>
          <a:p>
            <a:pPr marL="228600" lvl="0" indent="-228600" algn="l" rtl="0">
              <a:buFont typeface=""/>
              <a:buChar char="•"/>
            </a:pPr>
            <a:endParaRPr lang="en-US" sz="1700" b="0" i="0">
              <a:solidFill>
                <a:srgbClr val="000000"/>
              </a:solidFill>
              <a:effectLst/>
              <a:latin typeface="Times New Roman"/>
              <a:cs typeface="Arial"/>
            </a:endParaRPr>
          </a:p>
        </p:txBody>
      </p:sp>
    </p:spTree>
    <p:extLst>
      <p:ext uri="{BB962C8B-B14F-4D97-AF65-F5344CB8AC3E}">
        <p14:creationId xmlns:p14="http://schemas.microsoft.com/office/powerpoint/2010/main" val="2129968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6F368-3664-9EDD-FD04-D7F607D4C216}"/>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6AF2CB67-A87D-57A7-D015-C61653004543}"/>
              </a:ext>
            </a:extLst>
          </p:cNvPr>
          <p:cNvSpPr txBox="1">
            <a:spLocks/>
          </p:cNvSpPr>
          <p:nvPr/>
        </p:nvSpPr>
        <p:spPr>
          <a:xfrm>
            <a:off x="1113182" y="963339"/>
            <a:ext cx="9046817" cy="753329"/>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a:solidFill>
                  <a:srgbClr val="34A7D3"/>
                </a:solidFill>
                <a:latin typeface="Aptos"/>
              </a:rPr>
              <a:t>Clubs, Programs, Extracurricular Activities</a:t>
            </a:r>
            <a:endParaRPr lang="en-US" sz="2900" b="1" err="1">
              <a:solidFill>
                <a:srgbClr val="1E2748"/>
              </a:solidFill>
              <a:latin typeface="Aptos" panose="020B0004020202020204" pitchFamily="34" charset="0"/>
            </a:endParaRPr>
          </a:p>
        </p:txBody>
      </p:sp>
      <p:sp>
        <p:nvSpPr>
          <p:cNvPr id="4" name="Rectangle 3">
            <a:extLst>
              <a:ext uri="{FF2B5EF4-FFF2-40B4-BE49-F238E27FC236}">
                <a16:creationId xmlns:a16="http://schemas.microsoft.com/office/drawing/2014/main" id="{3D7B9EBF-1A60-D60A-09CF-CBBBDB7BEBCF}"/>
              </a:ext>
            </a:extLst>
          </p:cNvPr>
          <p:cNvSpPr/>
          <p:nvPr/>
        </p:nvSpPr>
        <p:spPr>
          <a:xfrm>
            <a:off x="0" y="0"/>
            <a:ext cx="669471" cy="6858000"/>
          </a:xfrm>
          <a:prstGeom prst="rect">
            <a:avLst/>
          </a:prstGeom>
          <a:solidFill>
            <a:srgbClr val="34A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A39CB9B-B844-8F7A-7FEA-FFE4E6F13574}"/>
              </a:ext>
            </a:extLst>
          </p:cNvPr>
          <p:cNvSpPr>
            <a:spLocks noGrp="1"/>
          </p:cNvSpPr>
          <p:nvPr>
            <p:ph type="sldNum" sz="quarter" idx="12"/>
          </p:nvPr>
        </p:nvSpPr>
        <p:spPr/>
        <p:txBody>
          <a:bodyPr/>
          <a:lstStyle/>
          <a:p>
            <a:fld id="{153120A3-5248-6148-B7A2-2A687432A7B5}" type="slidenum">
              <a:rPr lang="en-US" smtClean="0"/>
              <a:t>21</a:t>
            </a:fld>
            <a:endParaRPr lang="en-US"/>
          </a:p>
        </p:txBody>
      </p:sp>
      <p:sp>
        <p:nvSpPr>
          <p:cNvPr id="6" name="TextBox 5">
            <a:extLst>
              <a:ext uri="{FF2B5EF4-FFF2-40B4-BE49-F238E27FC236}">
                <a16:creationId xmlns:a16="http://schemas.microsoft.com/office/drawing/2014/main" id="{62707712-AC97-AC55-97A2-D0025C1A00D5}"/>
              </a:ext>
            </a:extLst>
          </p:cNvPr>
          <p:cNvSpPr txBox="1"/>
          <p:nvPr/>
        </p:nvSpPr>
        <p:spPr>
          <a:xfrm>
            <a:off x="1426522" y="1885447"/>
            <a:ext cx="344769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panose="020F0502020204030204"/>
              </a:rPr>
              <a:t>Cheerleading</a:t>
            </a:r>
            <a:endParaRPr lang="en-US"/>
          </a:p>
          <a:p>
            <a:pPr marL="285750" indent="-285750">
              <a:buFont typeface="Arial"/>
              <a:buChar char="•"/>
            </a:pPr>
            <a:r>
              <a:rPr lang="en-US">
                <a:cs typeface="Calibri" panose="020F0502020204030204"/>
              </a:rPr>
              <a:t>Girl's Volleyball</a:t>
            </a:r>
          </a:p>
          <a:p>
            <a:pPr marL="285750" indent="-285750">
              <a:buFont typeface="Arial"/>
              <a:buChar char="•"/>
            </a:pPr>
            <a:r>
              <a:rPr lang="en-US">
                <a:cs typeface="Calibri" panose="020F0502020204030204"/>
              </a:rPr>
              <a:t>Boys Basketball</a:t>
            </a:r>
            <a:endParaRPr lang="en-US">
              <a:ea typeface="Calibri" panose="020F0502020204030204"/>
              <a:cs typeface="Calibri" panose="020F0502020204030204"/>
            </a:endParaRPr>
          </a:p>
          <a:p>
            <a:pPr marL="285750" indent="-285750">
              <a:buFont typeface="Arial"/>
              <a:buChar char="•"/>
            </a:pPr>
            <a:r>
              <a:rPr lang="en-US">
                <a:cs typeface="Calibri" panose="020F0502020204030204"/>
              </a:rPr>
              <a:t>Girl's Basketball</a:t>
            </a:r>
            <a:endParaRPr lang="en-US">
              <a:ea typeface="Calibri" panose="020F0502020204030204"/>
              <a:cs typeface="Calibri" panose="020F0502020204030204"/>
            </a:endParaRPr>
          </a:p>
          <a:p>
            <a:pPr marL="285750" indent="-285750">
              <a:buFont typeface="Arial"/>
              <a:buChar char="•"/>
            </a:pPr>
            <a:r>
              <a:rPr lang="en-US">
                <a:cs typeface="Calibri" panose="020F0502020204030204"/>
              </a:rPr>
              <a:t>WAVE Team</a:t>
            </a:r>
            <a:endParaRPr lang="en-US">
              <a:ea typeface="Calibri"/>
              <a:cs typeface="Calibri" panose="020F0502020204030204"/>
            </a:endParaRPr>
          </a:p>
          <a:p>
            <a:pPr marL="285750" indent="-285750">
              <a:buFont typeface="Arial"/>
              <a:buChar char="•"/>
            </a:pPr>
            <a:r>
              <a:rPr lang="en-US">
                <a:ea typeface="Calibri"/>
                <a:cs typeface="Calibri" panose="020F0502020204030204"/>
              </a:rPr>
              <a:t>Dancing Classrooms</a:t>
            </a:r>
          </a:p>
          <a:p>
            <a:pPr marL="285750" indent="-285750">
              <a:buFont typeface="Arial"/>
              <a:buChar char="•"/>
            </a:pPr>
            <a:r>
              <a:rPr lang="en-US">
                <a:ea typeface="Calibri"/>
                <a:cs typeface="Calibri" panose="020F0502020204030204"/>
              </a:rPr>
              <a:t>Arts Impact </a:t>
            </a:r>
          </a:p>
          <a:p>
            <a:pPr marL="285750" indent="-285750">
              <a:buFont typeface="Arial"/>
              <a:buChar char="•"/>
            </a:pPr>
            <a:r>
              <a:rPr lang="en-US">
                <a:ea typeface="Calibri"/>
                <a:cs typeface="Calibri" panose="020F0502020204030204"/>
              </a:rPr>
              <a:t>Cleveland Jazz Orchestra </a:t>
            </a:r>
          </a:p>
          <a:p>
            <a:pPr marL="285750" indent="-285750">
              <a:buFont typeface="Arial"/>
              <a:buChar char="•"/>
            </a:pPr>
            <a:r>
              <a:rPr lang="en-US">
                <a:ea typeface="Calibri"/>
                <a:cs typeface="Calibri" panose="020F0502020204030204"/>
              </a:rPr>
              <a:t>Piano Cleveland</a:t>
            </a:r>
          </a:p>
          <a:p>
            <a:pPr marL="285750" indent="-285750">
              <a:buFont typeface="Arial"/>
              <a:buChar char="•"/>
            </a:pPr>
            <a:endParaRPr lang="en-US">
              <a:ea typeface="Calibri"/>
              <a:cs typeface="Calibri" panose="020F0502020204030204"/>
            </a:endParaRPr>
          </a:p>
          <a:p>
            <a:pPr marL="285750" indent="-285750">
              <a:buFont typeface="Arial"/>
              <a:buChar char="•"/>
            </a:pPr>
            <a:endParaRPr lang="en-US">
              <a:ea typeface="Calibri"/>
              <a:cs typeface="Calibri" panose="020F0502020204030204"/>
            </a:endParaRPr>
          </a:p>
          <a:p>
            <a:pPr marL="285750" indent="-285750">
              <a:buFont typeface="Arial"/>
              <a:buChar char="•"/>
            </a:pPr>
            <a:endParaRPr lang="en-US">
              <a:ea typeface="Calibri"/>
              <a:cs typeface="Calibri" panose="020F0502020204030204"/>
            </a:endParaRPr>
          </a:p>
        </p:txBody>
      </p:sp>
    </p:spTree>
    <p:extLst>
      <p:ext uri="{BB962C8B-B14F-4D97-AF65-F5344CB8AC3E}">
        <p14:creationId xmlns:p14="http://schemas.microsoft.com/office/powerpoint/2010/main" val="2982798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AA645-D576-FD41-AD54-64DBD35FDB28}"/>
              </a:ext>
            </a:extLst>
          </p:cNvPr>
          <p:cNvSpPr>
            <a:spLocks noGrp="1"/>
          </p:cNvSpPr>
          <p:nvPr>
            <p:ph type="title"/>
          </p:nvPr>
        </p:nvSpPr>
        <p:spPr>
          <a:xfrm>
            <a:off x="2869720" y="264544"/>
            <a:ext cx="9011729" cy="1187570"/>
          </a:xfrm>
        </p:spPr>
        <p:txBody>
          <a:bodyPr/>
          <a:lstStyle/>
          <a:p>
            <a:r>
              <a:rPr lang="en-US" b="1">
                <a:ea typeface="+mj-lt"/>
                <a:cs typeface="+mj-lt"/>
              </a:rPr>
              <a:t>Reminder FATHER’S WALK</a:t>
            </a:r>
            <a:endParaRPr lang="en-US">
              <a:ea typeface="+mj-lt"/>
              <a:cs typeface="+mj-lt"/>
            </a:endParaRPr>
          </a:p>
        </p:txBody>
      </p:sp>
      <p:sp>
        <p:nvSpPr>
          <p:cNvPr id="3" name="Content Placeholder 2">
            <a:extLst>
              <a:ext uri="{FF2B5EF4-FFF2-40B4-BE49-F238E27FC236}">
                <a16:creationId xmlns:a16="http://schemas.microsoft.com/office/drawing/2014/main" id="{F4160FDC-0311-B88E-9FCF-C2F68EA70382}"/>
              </a:ext>
            </a:extLst>
          </p:cNvPr>
          <p:cNvSpPr>
            <a:spLocks noGrp="1"/>
          </p:cNvSpPr>
          <p:nvPr>
            <p:ph idx="1"/>
          </p:nvPr>
        </p:nvSpPr>
        <p:spPr>
          <a:xfrm>
            <a:off x="2426897" y="866954"/>
            <a:ext cx="7050658" cy="2556265"/>
          </a:xfrm>
        </p:spPr>
        <p:txBody>
          <a:bodyPr vert="horz" lIns="91440" tIns="45720" rIns="91440" bIns="45720" rtlCol="0" anchor="t">
            <a:normAutofit/>
          </a:bodyPr>
          <a:lstStyle/>
          <a:p>
            <a:pPr algn="ctr"/>
            <a:endParaRPr lang="en-US" b="1" u="sng">
              <a:ea typeface="Calibri"/>
              <a:cs typeface="Calibri"/>
            </a:endParaRPr>
          </a:p>
          <a:p>
            <a:pPr marL="0" indent="0" algn="ctr">
              <a:buNone/>
            </a:pPr>
            <a:r>
              <a:rPr lang="en-US" b="1">
                <a:ea typeface="+mn-lt"/>
                <a:cs typeface="+mn-lt"/>
              </a:rPr>
              <a:t>Thursday, September 19th   Join us to celebrate fathers, father figures, and male role models.</a:t>
            </a:r>
            <a:endParaRPr lang="en-US"/>
          </a:p>
          <a:p>
            <a:pPr algn="ctr"/>
            <a:r>
              <a:rPr lang="en-US" b="1" dirty="0">
                <a:ea typeface="+mn-lt"/>
                <a:cs typeface="+mn-lt"/>
              </a:rPr>
              <a:t>*Bring your child to school   *Take a photo!</a:t>
            </a:r>
            <a:endParaRPr lang="en-US" dirty="0"/>
          </a:p>
          <a:p>
            <a:pPr algn="ctr"/>
            <a:r>
              <a:rPr lang="en-US" b="1" dirty="0">
                <a:ea typeface="+mn-lt"/>
                <a:cs typeface="+mn-lt"/>
              </a:rPr>
              <a:t>*Get a Goodie Bag with Activities!</a:t>
            </a:r>
          </a:p>
          <a:p>
            <a:pPr algn="ctr"/>
            <a:endParaRPr lang="en-US" b="1"/>
          </a:p>
          <a:p>
            <a:pPr marL="0" indent="0" algn="ctr">
              <a:buNone/>
            </a:pPr>
            <a:endParaRPr lang="en-US" b="1" dirty="0"/>
          </a:p>
        </p:txBody>
      </p:sp>
      <p:pic>
        <p:nvPicPr>
          <p:cNvPr id="4" name="Picture 3" descr="Image result for father's walk clip art">
            <a:extLst>
              <a:ext uri="{FF2B5EF4-FFF2-40B4-BE49-F238E27FC236}">
                <a16:creationId xmlns:a16="http://schemas.microsoft.com/office/drawing/2014/main" id="{9464BF14-EB45-D3FE-C8FC-22A29F475878}"/>
              </a:ext>
            </a:extLst>
          </p:cNvPr>
          <p:cNvPicPr>
            <a:picLocks noChangeAspect="1"/>
          </p:cNvPicPr>
          <p:nvPr/>
        </p:nvPicPr>
        <p:blipFill>
          <a:blip r:embed="rId2"/>
          <a:stretch>
            <a:fillRect/>
          </a:stretch>
        </p:blipFill>
        <p:spPr>
          <a:xfrm>
            <a:off x="9057916" y="602052"/>
            <a:ext cx="1581150" cy="1714500"/>
          </a:xfrm>
          <a:prstGeom prst="rect">
            <a:avLst/>
          </a:prstGeom>
        </p:spPr>
      </p:pic>
      <p:pic>
        <p:nvPicPr>
          <p:cNvPr id="5" name="Picture 4" descr="Image result for father's walk clip art">
            <a:extLst>
              <a:ext uri="{FF2B5EF4-FFF2-40B4-BE49-F238E27FC236}">
                <a16:creationId xmlns:a16="http://schemas.microsoft.com/office/drawing/2014/main" id="{A6A92BC4-A466-F2B3-FCC5-733D79F266E3}"/>
              </a:ext>
            </a:extLst>
          </p:cNvPr>
          <p:cNvPicPr>
            <a:picLocks noChangeAspect="1"/>
          </p:cNvPicPr>
          <p:nvPr/>
        </p:nvPicPr>
        <p:blipFill>
          <a:blip r:embed="rId2"/>
          <a:stretch>
            <a:fillRect/>
          </a:stretch>
        </p:blipFill>
        <p:spPr>
          <a:xfrm>
            <a:off x="848444" y="602052"/>
            <a:ext cx="1581150" cy="1714500"/>
          </a:xfrm>
          <a:prstGeom prst="rect">
            <a:avLst/>
          </a:prstGeom>
        </p:spPr>
      </p:pic>
      <p:pic>
        <p:nvPicPr>
          <p:cNvPr id="6" name="Picture 5" descr="Image result for glow party clip art">
            <a:extLst>
              <a:ext uri="{FF2B5EF4-FFF2-40B4-BE49-F238E27FC236}">
                <a16:creationId xmlns:a16="http://schemas.microsoft.com/office/drawing/2014/main" id="{ADB8338D-9B3B-CB57-BE44-99B643340CA0}"/>
              </a:ext>
            </a:extLst>
          </p:cNvPr>
          <p:cNvPicPr>
            <a:picLocks noChangeAspect="1"/>
          </p:cNvPicPr>
          <p:nvPr/>
        </p:nvPicPr>
        <p:blipFill>
          <a:blip r:embed="rId3"/>
          <a:stretch>
            <a:fillRect/>
          </a:stretch>
        </p:blipFill>
        <p:spPr>
          <a:xfrm>
            <a:off x="1390021" y="3693186"/>
            <a:ext cx="2726486" cy="2850310"/>
          </a:xfrm>
          <a:prstGeom prst="rect">
            <a:avLst/>
          </a:prstGeom>
        </p:spPr>
      </p:pic>
      <p:sp>
        <p:nvSpPr>
          <p:cNvPr id="8" name="TextBox 7">
            <a:extLst>
              <a:ext uri="{FF2B5EF4-FFF2-40B4-BE49-F238E27FC236}">
                <a16:creationId xmlns:a16="http://schemas.microsoft.com/office/drawing/2014/main" id="{713CDBA0-5E4A-155A-F7E6-2B79E5E7504E}"/>
              </a:ext>
            </a:extLst>
          </p:cNvPr>
          <p:cNvSpPr txBox="1"/>
          <p:nvPr/>
        </p:nvSpPr>
        <p:spPr>
          <a:xfrm>
            <a:off x="4555323" y="3693831"/>
            <a:ext cx="609312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Segoe UI"/>
                <a:cs typeface="Segoe UI"/>
              </a:rPr>
              <a:t>Kindergarten to 3rd grade</a:t>
            </a:r>
            <a:r>
              <a:rPr lang="en-US" dirty="0"/>
              <a:t>- </a:t>
            </a:r>
            <a:r>
              <a:rPr lang="en-US" dirty="0">
                <a:solidFill>
                  <a:srgbClr val="424242"/>
                </a:solidFill>
                <a:latin typeface="Segoe UI"/>
                <a:cs typeface="Segoe UI"/>
              </a:rPr>
              <a:t>Thu 10/17/2024 3:00 PM</a:t>
            </a:r>
          </a:p>
          <a:p>
            <a:endParaRPr lang="en-US" dirty="0">
              <a:solidFill>
                <a:srgbClr val="424242"/>
              </a:solidFill>
              <a:latin typeface="Segoe UI"/>
              <a:cs typeface="Segoe UI"/>
            </a:endParaRPr>
          </a:p>
          <a:p>
            <a:r>
              <a:rPr lang="en-US" dirty="0">
                <a:solidFill>
                  <a:srgbClr val="424242"/>
                </a:solidFill>
                <a:latin typeface="Segoe UI"/>
                <a:cs typeface="Segoe UI"/>
              </a:rPr>
              <a:t>4th grade to 8th grade- Fri 10/18/2024 5:00pm-6:00pm</a:t>
            </a:r>
          </a:p>
        </p:txBody>
      </p:sp>
    </p:spTree>
    <p:extLst>
      <p:ext uri="{BB962C8B-B14F-4D97-AF65-F5344CB8AC3E}">
        <p14:creationId xmlns:p14="http://schemas.microsoft.com/office/powerpoint/2010/main" val="3623375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8FCDDC-D49B-E740-70E0-E3377DB59C69}"/>
              </a:ext>
            </a:extLst>
          </p:cNvPr>
          <p:cNvSpPr/>
          <p:nvPr/>
        </p:nvSpPr>
        <p:spPr>
          <a:xfrm>
            <a:off x="0" y="0"/>
            <a:ext cx="12192000" cy="1273629"/>
          </a:xfrm>
          <a:prstGeom prst="rect">
            <a:avLst/>
          </a:prstGeom>
          <a:solidFill>
            <a:srgbClr val="34A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A1A0841-153A-1EAC-4502-DFCF2CDC6271}"/>
              </a:ext>
            </a:extLst>
          </p:cNvPr>
          <p:cNvSpPr txBox="1">
            <a:spLocks/>
          </p:cNvSpPr>
          <p:nvPr/>
        </p:nvSpPr>
        <p:spPr>
          <a:xfrm>
            <a:off x="601391" y="675490"/>
            <a:ext cx="5740626" cy="747849"/>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solidFill>
                  <a:schemeClr val="bg1"/>
                </a:solidFill>
                <a:latin typeface="Aptos"/>
              </a:rPr>
              <a:t>Schedule for rest of the evening</a:t>
            </a:r>
            <a:endParaRPr lang="en-US" sz="2400" b="1" err="1">
              <a:solidFill>
                <a:schemeClr val="bg1"/>
              </a:solidFill>
              <a:latin typeface="Aptos" panose="020B0004020202020204" pitchFamily="34" charset="0"/>
            </a:endParaRPr>
          </a:p>
        </p:txBody>
      </p:sp>
      <p:pic>
        <p:nvPicPr>
          <p:cNvPr id="6" name="Picture 5">
            <a:extLst>
              <a:ext uri="{FF2B5EF4-FFF2-40B4-BE49-F238E27FC236}">
                <a16:creationId xmlns:a16="http://schemas.microsoft.com/office/drawing/2014/main" id="{5D78B98B-DA7F-2AE3-0770-42950D967872}"/>
              </a:ext>
            </a:extLst>
          </p:cNvPr>
          <p:cNvPicPr>
            <a:picLocks noChangeAspect="1"/>
          </p:cNvPicPr>
          <p:nvPr/>
        </p:nvPicPr>
        <p:blipFill>
          <a:blip r:embed="rId2"/>
          <a:stretch>
            <a:fillRect/>
          </a:stretch>
        </p:blipFill>
        <p:spPr>
          <a:xfrm>
            <a:off x="10417626" y="200415"/>
            <a:ext cx="1410697" cy="1051805"/>
          </a:xfrm>
          <a:prstGeom prst="rect">
            <a:avLst/>
          </a:prstGeom>
        </p:spPr>
      </p:pic>
      <p:sp>
        <p:nvSpPr>
          <p:cNvPr id="7" name="Text Placeholder 3">
            <a:extLst>
              <a:ext uri="{FF2B5EF4-FFF2-40B4-BE49-F238E27FC236}">
                <a16:creationId xmlns:a16="http://schemas.microsoft.com/office/drawing/2014/main" id="{05E5F1E3-E782-78E2-F82E-1C79C185912C}"/>
              </a:ext>
            </a:extLst>
          </p:cNvPr>
          <p:cNvSpPr txBox="1">
            <a:spLocks/>
          </p:cNvSpPr>
          <p:nvPr/>
        </p:nvSpPr>
        <p:spPr>
          <a:xfrm>
            <a:off x="611997" y="1649506"/>
            <a:ext cx="10794558" cy="52084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a:latin typeface="Aptos" panose="020B0004020202020204" pitchFamily="34" charset="0"/>
            </a:endParaRPr>
          </a:p>
          <a:p>
            <a:pPr marL="0" indent="0">
              <a:lnSpc>
                <a:spcPct val="120000"/>
              </a:lnSpc>
              <a:buNone/>
            </a:pPr>
            <a:endParaRPr lang="en-US" sz="2000">
              <a:latin typeface="Aptos" panose="020B0004020202020204" pitchFamily="34" charset="0"/>
            </a:endParaRPr>
          </a:p>
        </p:txBody>
      </p:sp>
      <p:sp>
        <p:nvSpPr>
          <p:cNvPr id="4" name="Slide Number Placeholder 3">
            <a:extLst>
              <a:ext uri="{FF2B5EF4-FFF2-40B4-BE49-F238E27FC236}">
                <a16:creationId xmlns:a16="http://schemas.microsoft.com/office/drawing/2014/main" id="{5833219A-62AB-30FB-D54E-355B151143A9}"/>
              </a:ext>
            </a:extLst>
          </p:cNvPr>
          <p:cNvSpPr>
            <a:spLocks noGrp="1"/>
          </p:cNvSpPr>
          <p:nvPr>
            <p:ph type="sldNum" sz="quarter" idx="12"/>
          </p:nvPr>
        </p:nvSpPr>
        <p:spPr/>
        <p:txBody>
          <a:bodyPr/>
          <a:lstStyle/>
          <a:p>
            <a:fld id="{153120A3-5248-6148-B7A2-2A687432A7B5}" type="slidenum">
              <a:rPr lang="en-US" smtClean="0"/>
              <a:t>23</a:t>
            </a:fld>
            <a:endParaRPr lang="en-US"/>
          </a:p>
        </p:txBody>
      </p:sp>
      <p:sp>
        <p:nvSpPr>
          <p:cNvPr id="8" name="TextBox 7">
            <a:extLst>
              <a:ext uri="{FF2B5EF4-FFF2-40B4-BE49-F238E27FC236}">
                <a16:creationId xmlns:a16="http://schemas.microsoft.com/office/drawing/2014/main" id="{86B41F86-79D1-4845-12C0-A76A15A5EF33}"/>
              </a:ext>
            </a:extLst>
          </p:cNvPr>
          <p:cNvSpPr txBox="1"/>
          <p:nvPr/>
        </p:nvSpPr>
        <p:spPr>
          <a:xfrm>
            <a:off x="601391" y="1997839"/>
            <a:ext cx="9914209" cy="369332"/>
          </a:xfrm>
          <a:prstGeom prst="rect">
            <a:avLst/>
          </a:prstGeom>
          <a:noFill/>
        </p:spPr>
        <p:txBody>
          <a:bodyPr wrap="square">
            <a:spAutoFit/>
          </a:bodyPr>
          <a:lstStyle/>
          <a:p>
            <a:pPr algn="l" rtl="0" fontAlgn="base"/>
            <a:r>
              <a:rPr lang="en-US" sz="1800" b="0" i="0">
                <a:solidFill>
                  <a:srgbClr val="000000"/>
                </a:solidFill>
                <a:effectLst/>
                <a:highlight>
                  <a:srgbClr val="F5F5F5"/>
                </a:highlight>
                <a:latin typeface="Calibri" panose="020F0502020204030204" pitchFamily="34" charset="0"/>
              </a:rPr>
              <a:t>​</a:t>
            </a:r>
            <a:endParaRPr lang="en-US" b="0" i="0">
              <a:solidFill>
                <a:srgbClr val="000000"/>
              </a:solidFill>
              <a:effectLst/>
              <a:highlight>
                <a:srgbClr val="F5F5F5"/>
              </a:highlight>
              <a:latin typeface="Segoe UI" panose="020B0502040204020203" pitchFamily="34" charset="0"/>
            </a:endParaRPr>
          </a:p>
        </p:txBody>
      </p:sp>
      <p:sp>
        <p:nvSpPr>
          <p:cNvPr id="9" name="Subtitle 4">
            <a:extLst>
              <a:ext uri="{FF2B5EF4-FFF2-40B4-BE49-F238E27FC236}">
                <a16:creationId xmlns:a16="http://schemas.microsoft.com/office/drawing/2014/main" id="{9CA281DB-711B-8AA4-11B9-1491BD44B02F}"/>
              </a:ext>
            </a:extLst>
          </p:cNvPr>
          <p:cNvSpPr txBox="1">
            <a:spLocks/>
          </p:cNvSpPr>
          <p:nvPr/>
        </p:nvSpPr>
        <p:spPr>
          <a:xfrm>
            <a:off x="1113183" y="1845622"/>
            <a:ext cx="9382539" cy="4513916"/>
          </a:xfrm>
          <a:prstGeom prst="rect">
            <a:avLst/>
          </a:prstGeom>
        </p:spPr>
        <p:txBody>
          <a:bodyPr lIns="91440" tIns="45720" rIns="91440" bIns="4572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endParaRPr lang="en-US" sz="3200" b="1">
              <a:latin typeface="Calibri"/>
              <a:ea typeface="Calibri"/>
              <a:cs typeface="Calibri"/>
            </a:endParaRPr>
          </a:p>
          <a:p>
            <a:pPr marL="347345" indent="-347345" algn="l" rtl="0">
              <a:buFont typeface="Arial"/>
              <a:buChar char="•"/>
            </a:pPr>
            <a:r>
              <a:rPr lang="en-US" sz="3200" b="1" kern="1200">
                <a:latin typeface="Calibri"/>
                <a:ea typeface="+mn-ea"/>
                <a:cs typeface="Calibri"/>
              </a:rPr>
              <a:t>6:30-8:00:   Meeting with Teachers</a:t>
            </a:r>
            <a:endParaRPr lang="en-US" sz="3200" b="1" kern="1200">
              <a:latin typeface="Calibri"/>
              <a:ea typeface="Calibri"/>
              <a:cs typeface="Calibri"/>
            </a:endParaRPr>
          </a:p>
          <a:p>
            <a:pPr marL="347345" indent="-347345" algn="l" rtl="0">
              <a:buFont typeface="Arial"/>
              <a:buChar char="•"/>
            </a:pPr>
            <a:r>
              <a:rPr lang="en-US" sz="3200" b="1" kern="1200">
                <a:latin typeface="Calibri"/>
                <a:ea typeface="+mn-ea"/>
                <a:cs typeface="Calibri"/>
              </a:rPr>
              <a:t>Be sure to check out our tables/clubs for information on:</a:t>
            </a:r>
            <a:endParaRPr lang="en-US" sz="3200" b="1" kern="1200">
              <a:latin typeface="Calibri"/>
              <a:ea typeface="Calibri"/>
              <a:cs typeface="Calibri"/>
            </a:endParaRPr>
          </a:p>
          <a:p>
            <a:pPr marL="347345" indent="-347345">
              <a:buFont typeface="Arial"/>
            </a:pPr>
            <a:r>
              <a:rPr lang="en-US" sz="3200" b="1">
                <a:latin typeface="Calibri"/>
                <a:ea typeface="Calibri"/>
                <a:cs typeface="Calibri"/>
              </a:rPr>
              <a:t>RAFFLE! 2 DRAWINGS </a:t>
            </a:r>
          </a:p>
          <a:p>
            <a:pPr marL="347345" indent="-347345">
              <a:buFont typeface="Arial"/>
            </a:pPr>
            <a:r>
              <a:rPr lang="en-US" sz="3200" b="1">
                <a:latin typeface="Calibri"/>
                <a:ea typeface="Calibri"/>
                <a:cs typeface="Calibri"/>
              </a:rPr>
              <a:t>Bake sale </a:t>
            </a:r>
            <a:endParaRPr lang="en-US" sz="3200" b="1" kern="1200">
              <a:latin typeface="Calibri"/>
              <a:ea typeface="Calibri"/>
              <a:cs typeface="Calibri"/>
            </a:endParaRPr>
          </a:p>
          <a:p>
            <a:pPr marL="347345" indent="-347345">
              <a:buFont typeface="Arial"/>
            </a:pPr>
            <a:r>
              <a:rPr lang="en-US" sz="3200" b="1">
                <a:latin typeface="Calibri"/>
                <a:ea typeface="Calibri"/>
                <a:cs typeface="Calibri"/>
              </a:rPr>
              <a:t>Shirt Orders</a:t>
            </a:r>
          </a:p>
          <a:p>
            <a:pPr marL="347345" indent="-347345">
              <a:buFont typeface="Arial"/>
            </a:pPr>
            <a:r>
              <a:rPr lang="en-US" sz="3200" b="1">
                <a:latin typeface="Calibri"/>
                <a:ea typeface="Calibri"/>
                <a:cs typeface="Calibri"/>
              </a:rPr>
              <a:t>Say Yes</a:t>
            </a:r>
          </a:p>
          <a:p>
            <a:pPr marL="347345" indent="-347345">
              <a:buFont typeface="Arial"/>
            </a:pPr>
            <a:r>
              <a:rPr lang="en-US" sz="3200" b="1">
                <a:latin typeface="Calibri"/>
                <a:ea typeface="Calibri"/>
                <a:cs typeface="Calibri"/>
              </a:rPr>
              <a:t>6-8 grade Athletics Table</a:t>
            </a:r>
          </a:p>
          <a:p>
            <a:pPr marL="347345" indent="-347345">
              <a:buFont typeface="Arial"/>
            </a:pPr>
            <a:r>
              <a:rPr lang="en-US" sz="3200" b="1">
                <a:latin typeface="Calibri"/>
                <a:ea typeface="Calibri"/>
                <a:cs typeface="Calibri"/>
              </a:rPr>
              <a:t>6-8 grade Good 2 Great –character development course</a:t>
            </a:r>
          </a:p>
          <a:p>
            <a:pPr marL="347345" indent="-347345">
              <a:buFont typeface="Arial"/>
            </a:pPr>
            <a:r>
              <a:rPr lang="en-US" sz="3200" b="1">
                <a:latin typeface="Calibri"/>
                <a:ea typeface="Calibri"/>
                <a:cs typeface="Calibri"/>
              </a:rPr>
              <a:t>Piano Cleveland and Cleveland Jazz Orchestra Sign Up </a:t>
            </a:r>
          </a:p>
          <a:p>
            <a:pPr marL="0" indent="0"/>
            <a:endParaRPr lang="en-US" sz="3200">
              <a:latin typeface="Calibri"/>
              <a:ea typeface="Calibri"/>
              <a:cs typeface="Calibri"/>
            </a:endParaRPr>
          </a:p>
          <a:p>
            <a:pPr marL="0" indent="0"/>
            <a:endParaRPr lang="en-US" sz="3200">
              <a:latin typeface="Calibri"/>
              <a:ea typeface="Calibri"/>
              <a:cs typeface="Calibri"/>
            </a:endParaRPr>
          </a:p>
        </p:txBody>
      </p:sp>
    </p:spTree>
    <p:extLst>
      <p:ext uri="{BB962C8B-B14F-4D97-AF65-F5344CB8AC3E}">
        <p14:creationId xmlns:p14="http://schemas.microsoft.com/office/powerpoint/2010/main" val="1575849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5C2D902-8263-E284-B384-CA921D8C9807}"/>
              </a:ext>
            </a:extLst>
          </p:cNvPr>
          <p:cNvSpPr txBox="1">
            <a:spLocks/>
          </p:cNvSpPr>
          <p:nvPr/>
        </p:nvSpPr>
        <p:spPr>
          <a:xfrm>
            <a:off x="1129512" y="3163434"/>
            <a:ext cx="5655365"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bg1"/>
                </a:solidFill>
                <a:latin typeface="Aptos" panose="020B0004020202020204" pitchFamily="34" charset="0"/>
              </a:rPr>
              <a:t>Thank you.</a:t>
            </a:r>
          </a:p>
        </p:txBody>
      </p:sp>
      <p:sp>
        <p:nvSpPr>
          <p:cNvPr id="4" name="Slide Number Placeholder 4">
            <a:extLst>
              <a:ext uri="{FF2B5EF4-FFF2-40B4-BE49-F238E27FC236}">
                <a16:creationId xmlns:a16="http://schemas.microsoft.com/office/drawing/2014/main" id="{84F0D951-A8C9-6980-EB9E-90267AFEE7A2}"/>
              </a:ext>
            </a:extLst>
          </p:cNvPr>
          <p:cNvSpPr>
            <a:spLocks noGrp="1"/>
          </p:cNvSpPr>
          <p:nvPr>
            <p:ph type="sldNum" sz="quarter" idx="12"/>
          </p:nvPr>
        </p:nvSpPr>
        <p:spPr/>
        <p:txBody>
          <a:bodyPr/>
          <a:lstStyle/>
          <a:p>
            <a:fld id="{153120A3-5248-6148-B7A2-2A687432A7B5}" type="slidenum">
              <a:rPr lang="en-US" smtClean="0">
                <a:solidFill>
                  <a:schemeClr val="bg1"/>
                </a:solidFill>
              </a:rPr>
              <a:t>24</a:t>
            </a:fld>
            <a:endParaRPr lang="en-US">
              <a:solidFill>
                <a:schemeClr val="bg1"/>
              </a:solidFill>
            </a:endParaRPr>
          </a:p>
        </p:txBody>
      </p:sp>
    </p:spTree>
    <p:extLst>
      <p:ext uri="{BB962C8B-B14F-4D97-AF65-F5344CB8AC3E}">
        <p14:creationId xmlns:p14="http://schemas.microsoft.com/office/powerpoint/2010/main" val="654606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B90F14-33A5-FE25-ACC2-F5A5098B0938}"/>
              </a:ext>
            </a:extLst>
          </p:cNvPr>
          <p:cNvSpPr txBox="1"/>
          <p:nvPr/>
        </p:nvSpPr>
        <p:spPr>
          <a:xfrm>
            <a:off x="912628" y="1463038"/>
            <a:ext cx="3859397" cy="157219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914400">
              <a:lnSpc>
                <a:spcPct val="90000"/>
              </a:lnSpc>
              <a:spcBef>
                <a:spcPct val="0"/>
              </a:spcBef>
              <a:spcAft>
                <a:spcPts val="600"/>
              </a:spcAft>
            </a:pPr>
            <a:r>
              <a:rPr lang="en-US" sz="3200" b="1" kern="1200">
                <a:latin typeface="+mj-lt"/>
                <a:ea typeface="+mj-ea"/>
                <a:cs typeface="+mj-cs"/>
              </a:rPr>
              <a:t>Family Engagement Universal Sign-in QR Code</a:t>
            </a:r>
            <a:endParaRPr lang="en-US" sz="3200" kern="1200">
              <a:latin typeface="+mj-lt"/>
              <a:ea typeface="+mj-ea"/>
              <a:cs typeface="+mj-cs"/>
            </a:endParaRPr>
          </a:p>
        </p:txBody>
      </p:sp>
      <p:pic>
        <p:nvPicPr>
          <p:cNvPr id="6" name="Picture 5" descr="A qr code on a white background&#10;&#10;Description automatically generated">
            <a:extLst>
              <a:ext uri="{FF2B5EF4-FFF2-40B4-BE49-F238E27FC236}">
                <a16:creationId xmlns:a16="http://schemas.microsoft.com/office/drawing/2014/main" id="{5E60E207-CBA4-C920-1F34-E330804AE5E2}"/>
              </a:ext>
            </a:extLst>
          </p:cNvPr>
          <p:cNvPicPr>
            <a:picLocks noChangeAspect="1"/>
          </p:cNvPicPr>
          <p:nvPr/>
        </p:nvPicPr>
        <p:blipFill>
          <a:blip r:embed="rId2"/>
          <a:stretch>
            <a:fillRect/>
          </a:stretch>
        </p:blipFill>
        <p:spPr>
          <a:xfrm>
            <a:off x="6374667" y="987425"/>
            <a:ext cx="3789242" cy="4873625"/>
          </a:xfrm>
          <a:prstGeom prst="rect">
            <a:avLst/>
          </a:prstGeom>
          <a:noFill/>
        </p:spPr>
      </p:pic>
      <p:sp>
        <p:nvSpPr>
          <p:cNvPr id="2" name="Date Placeholder 1">
            <a:extLst>
              <a:ext uri="{FF2B5EF4-FFF2-40B4-BE49-F238E27FC236}">
                <a16:creationId xmlns:a16="http://schemas.microsoft.com/office/drawing/2014/main" id="{1FD54866-115D-0FE7-CCDE-700AD26B6E88}"/>
              </a:ext>
            </a:extLst>
          </p:cNvPr>
          <p:cNvSpPr>
            <a:spLocks noGrp="1"/>
          </p:cNvSpPr>
          <p:nvPr>
            <p:ph type="dt" sz="half" idx="10"/>
          </p:nvPr>
        </p:nvSpPr>
        <p:spPr>
          <a:xfrm>
            <a:off x="912628" y="6356350"/>
            <a:ext cx="2743200" cy="365125"/>
          </a:xfrm>
        </p:spPr>
        <p:txBody>
          <a:bodyPr vert="horz" lIns="91440" tIns="45720" rIns="91440" bIns="45720" rtlCol="0" anchor="ctr">
            <a:normAutofit/>
          </a:bodyPr>
          <a:lstStyle/>
          <a:p>
            <a:pPr>
              <a:spcAft>
                <a:spcPts val="600"/>
              </a:spcAft>
            </a:pPr>
            <a:fld id="{F3CBF59A-477E-40DF-AD66-50306D083F5D}" type="datetime1">
              <a:pPr>
                <a:spcAft>
                  <a:spcPts val="600"/>
                </a:spcAft>
              </a:pPr>
              <a:t>9/12/2024</a:t>
            </a:fld>
            <a:endParaRPr lang="en-US"/>
          </a:p>
        </p:txBody>
      </p:sp>
      <p:sp>
        <p:nvSpPr>
          <p:cNvPr id="3" name="Footer Placeholder 2">
            <a:extLst>
              <a:ext uri="{FF2B5EF4-FFF2-40B4-BE49-F238E27FC236}">
                <a16:creationId xmlns:a16="http://schemas.microsoft.com/office/drawing/2014/main" id="{1C24765D-3A69-1B98-B2DE-864D06D81B3F}"/>
              </a:ext>
            </a:extLst>
          </p:cNvPr>
          <p:cNvSpPr>
            <a:spLocks noGrp="1"/>
          </p:cNvSpPr>
          <p:nvPr>
            <p:ph type="ftr" sz="quarter" idx="11"/>
          </p:nvPr>
        </p:nvSpPr>
        <p:spPr>
          <a:xfrm>
            <a:off x="6767622" y="6356350"/>
            <a:ext cx="4040373" cy="365125"/>
          </a:xfrm>
        </p:spPr>
        <p:txBody>
          <a:bodyPr vert="horz" lIns="91440" tIns="45720" rIns="91440" bIns="45720" rtlCol="0" anchor="ctr">
            <a:normAutofit/>
          </a:bodyPr>
          <a:lstStyle/>
          <a:p>
            <a:pPr>
              <a:lnSpc>
                <a:spcPct val="90000"/>
              </a:lnSpc>
              <a:spcAft>
                <a:spcPts val="600"/>
              </a:spcAft>
            </a:pPr>
            <a:r>
              <a:rPr lang="en-US" sz="700" b="1" kern="1200" cap="all" spc="300" baseline="0">
                <a:latin typeface="+mn-lt"/>
                <a:ea typeface="+mn-ea"/>
                <a:cs typeface="+mn-cs"/>
              </a:rPr>
              <a:t>
              </a:t>
            </a:r>
          </a:p>
        </p:txBody>
      </p:sp>
      <p:sp>
        <p:nvSpPr>
          <p:cNvPr id="4" name="Slide Number Placeholder 3">
            <a:extLst>
              <a:ext uri="{FF2B5EF4-FFF2-40B4-BE49-F238E27FC236}">
                <a16:creationId xmlns:a16="http://schemas.microsoft.com/office/drawing/2014/main" id="{161E9054-8035-5C16-1B25-0A575AA4BFD7}"/>
              </a:ext>
            </a:extLst>
          </p:cNvPr>
          <p:cNvSpPr>
            <a:spLocks noGrp="1"/>
          </p:cNvSpPr>
          <p:nvPr>
            <p:ph type="sldNum" sz="quarter" idx="12"/>
          </p:nvPr>
        </p:nvSpPr>
        <p:spPr>
          <a:xfrm>
            <a:off x="10807995" y="6356350"/>
            <a:ext cx="723014" cy="365125"/>
          </a:xfrm>
        </p:spPr>
        <p:txBody>
          <a:bodyPr vert="horz" lIns="91440" tIns="45720" rIns="91440" bIns="45720" rtlCol="0" anchor="ctr">
            <a:normAutofit/>
          </a:bodyPr>
          <a:lstStyle/>
          <a:p>
            <a:pPr>
              <a:spcAft>
                <a:spcPts val="600"/>
              </a:spcAft>
            </a:pPr>
            <a:fld id="{70C12960-6E85-460F-B6E3-5B82CB31AF3D}" type="slidenum">
              <a:rPr lang="en-US" dirty="0"/>
              <a:pPr>
                <a:spcAft>
                  <a:spcPts val="600"/>
                </a:spcAft>
              </a:pPr>
              <a:t>3</a:t>
            </a:fld>
            <a:endParaRPr lang="en-US"/>
          </a:p>
        </p:txBody>
      </p:sp>
    </p:spTree>
    <p:extLst>
      <p:ext uri="{BB962C8B-B14F-4D97-AF65-F5344CB8AC3E}">
        <p14:creationId xmlns:p14="http://schemas.microsoft.com/office/powerpoint/2010/main" val="2212179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F206A7E-FF24-7C5B-4396-1B4C5C613B2A}"/>
              </a:ext>
            </a:extLst>
          </p:cNvPr>
          <p:cNvSpPr>
            <a:spLocks noGrp="1"/>
          </p:cNvSpPr>
          <p:nvPr>
            <p:ph type="title"/>
          </p:nvPr>
        </p:nvSpPr>
        <p:spPr>
          <a:xfrm>
            <a:off x="900023" y="897148"/>
            <a:ext cx="10276936" cy="813759"/>
          </a:xfrm>
        </p:spPr>
        <p:txBody>
          <a:bodyPr/>
          <a:lstStyle/>
          <a:p>
            <a:pPr algn="ctr"/>
            <a:r>
              <a:rPr lang="en-US" b="1" dirty="0"/>
              <a:t>Title 1 Open House Survey</a:t>
            </a:r>
            <a:endParaRPr lang="en-US"/>
          </a:p>
        </p:txBody>
      </p:sp>
      <p:sp>
        <p:nvSpPr>
          <p:cNvPr id="5" name="Date Placeholder 4">
            <a:extLst>
              <a:ext uri="{FF2B5EF4-FFF2-40B4-BE49-F238E27FC236}">
                <a16:creationId xmlns:a16="http://schemas.microsoft.com/office/drawing/2014/main" id="{1CD0652B-F6B8-0AB6-5DA1-1DFC1AF09C37}"/>
              </a:ext>
            </a:extLst>
          </p:cNvPr>
          <p:cNvSpPr>
            <a:spLocks noGrp="1"/>
          </p:cNvSpPr>
          <p:nvPr>
            <p:ph type="dt" sz="half" idx="10"/>
          </p:nvPr>
        </p:nvSpPr>
        <p:spPr>
          <a:xfrm>
            <a:off x="912628" y="6356350"/>
            <a:ext cx="2743200" cy="365125"/>
          </a:xfrm>
        </p:spPr>
        <p:txBody>
          <a:bodyPr anchor="ctr">
            <a:normAutofit/>
          </a:bodyPr>
          <a:lstStyle/>
          <a:p>
            <a:pPr>
              <a:spcAft>
                <a:spcPts val="600"/>
              </a:spcAft>
            </a:pPr>
            <a:fld id="{7BB14A83-E5D5-4238-A2A7-1EC547E30957}" type="datetime1">
              <a:pPr>
                <a:spcAft>
                  <a:spcPts val="600"/>
                </a:spcAft>
              </a:pPr>
              <a:t>9/12/2024</a:t>
            </a:fld>
            <a:endParaRPr lang="en-US"/>
          </a:p>
        </p:txBody>
      </p:sp>
      <p:sp>
        <p:nvSpPr>
          <p:cNvPr id="6" name="Footer Placeholder 5">
            <a:extLst>
              <a:ext uri="{FF2B5EF4-FFF2-40B4-BE49-F238E27FC236}">
                <a16:creationId xmlns:a16="http://schemas.microsoft.com/office/drawing/2014/main" id="{00A38289-2CCF-655E-6676-D23F0CC862EC}"/>
              </a:ext>
            </a:extLst>
          </p:cNvPr>
          <p:cNvSpPr>
            <a:spLocks noGrp="1"/>
          </p:cNvSpPr>
          <p:nvPr>
            <p:ph type="ftr" sz="quarter" idx="11"/>
          </p:nvPr>
        </p:nvSpPr>
        <p:spPr>
          <a:xfrm>
            <a:off x="6767622" y="6356350"/>
            <a:ext cx="4040373" cy="365125"/>
          </a:xfrm>
        </p:spPr>
        <p:txBody>
          <a:bodyPr anchor="ctr">
            <a:normAutofit/>
          </a:bodyPr>
          <a:lstStyle/>
          <a:p>
            <a:pPr>
              <a:lnSpc>
                <a:spcPct val="90000"/>
              </a:lnSpc>
              <a:spcAft>
                <a:spcPts val="600"/>
              </a:spcAft>
            </a:pPr>
            <a:r>
              <a:rPr lang="en-US" sz="700"/>
              <a:t>
              </a:t>
            </a:r>
          </a:p>
        </p:txBody>
      </p:sp>
      <p:sp>
        <p:nvSpPr>
          <p:cNvPr id="7" name="Slide Number Placeholder 6">
            <a:extLst>
              <a:ext uri="{FF2B5EF4-FFF2-40B4-BE49-F238E27FC236}">
                <a16:creationId xmlns:a16="http://schemas.microsoft.com/office/drawing/2014/main" id="{ACD3A457-5C38-D96B-8516-2355AFDFEE67}"/>
              </a:ext>
            </a:extLst>
          </p:cNvPr>
          <p:cNvSpPr>
            <a:spLocks noGrp="1"/>
          </p:cNvSpPr>
          <p:nvPr>
            <p:ph type="sldNum" sz="quarter" idx="12"/>
          </p:nvPr>
        </p:nvSpPr>
        <p:spPr>
          <a:xfrm>
            <a:off x="10807995" y="6356350"/>
            <a:ext cx="723014" cy="365125"/>
          </a:xfrm>
        </p:spPr>
        <p:txBody>
          <a:bodyPr anchor="ctr">
            <a:normAutofit/>
          </a:bodyPr>
          <a:lstStyle/>
          <a:p>
            <a:pPr>
              <a:spcAft>
                <a:spcPts val="600"/>
              </a:spcAft>
            </a:pPr>
            <a:fld id="{70C12960-6E85-460F-B6E3-5B82CB31AF3D}" type="slidenum">
              <a:rPr lang="en-US" dirty="0"/>
              <a:pPr>
                <a:spcAft>
                  <a:spcPts val="600"/>
                </a:spcAft>
              </a:pPr>
              <a:t>4</a:t>
            </a:fld>
            <a:endParaRPr lang="en-US"/>
          </a:p>
        </p:txBody>
      </p:sp>
      <p:pic>
        <p:nvPicPr>
          <p:cNvPr id="9" name="Picture 8" descr="A qr code on a white background&#10;&#10;Description automatically generated">
            <a:extLst>
              <a:ext uri="{FF2B5EF4-FFF2-40B4-BE49-F238E27FC236}">
                <a16:creationId xmlns:a16="http://schemas.microsoft.com/office/drawing/2014/main" id="{C54A1B84-2D5D-EDA0-2D77-8CD57854913E}"/>
              </a:ext>
            </a:extLst>
          </p:cNvPr>
          <p:cNvPicPr>
            <a:picLocks noChangeAspect="1"/>
          </p:cNvPicPr>
          <p:nvPr/>
        </p:nvPicPr>
        <p:blipFill>
          <a:blip r:embed="rId2"/>
          <a:stretch>
            <a:fillRect/>
          </a:stretch>
        </p:blipFill>
        <p:spPr>
          <a:xfrm>
            <a:off x="3636255" y="1466490"/>
            <a:ext cx="4660698" cy="4873925"/>
          </a:xfrm>
          <a:prstGeom prst="rect">
            <a:avLst/>
          </a:prstGeom>
        </p:spPr>
      </p:pic>
    </p:spTree>
    <p:extLst>
      <p:ext uri="{BB962C8B-B14F-4D97-AF65-F5344CB8AC3E}">
        <p14:creationId xmlns:p14="http://schemas.microsoft.com/office/powerpoint/2010/main" val="529972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6F368-3664-9EDD-FD04-D7F607D4C216}"/>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6AF2CB67-A87D-57A7-D015-C61653004543}"/>
              </a:ext>
            </a:extLst>
          </p:cNvPr>
          <p:cNvSpPr txBox="1">
            <a:spLocks/>
          </p:cNvSpPr>
          <p:nvPr/>
        </p:nvSpPr>
        <p:spPr>
          <a:xfrm>
            <a:off x="1113183" y="963339"/>
            <a:ext cx="7900188" cy="753329"/>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a:solidFill>
                  <a:srgbClr val="34A7D3"/>
                </a:solidFill>
                <a:latin typeface="Aptos"/>
              </a:rPr>
              <a:t>School Vision and Goals</a:t>
            </a:r>
            <a:endParaRPr lang="en-US" sz="2900" b="1">
              <a:solidFill>
                <a:srgbClr val="1E2748"/>
              </a:solidFill>
              <a:latin typeface="Aptos"/>
            </a:endParaRPr>
          </a:p>
        </p:txBody>
      </p:sp>
      <p:sp>
        <p:nvSpPr>
          <p:cNvPr id="4" name="Rectangle 3">
            <a:extLst>
              <a:ext uri="{FF2B5EF4-FFF2-40B4-BE49-F238E27FC236}">
                <a16:creationId xmlns:a16="http://schemas.microsoft.com/office/drawing/2014/main" id="{3D7B9EBF-1A60-D60A-09CF-CBBBDB7BEBCF}"/>
              </a:ext>
            </a:extLst>
          </p:cNvPr>
          <p:cNvSpPr/>
          <p:nvPr/>
        </p:nvSpPr>
        <p:spPr>
          <a:xfrm>
            <a:off x="0" y="0"/>
            <a:ext cx="669471" cy="6858000"/>
          </a:xfrm>
          <a:prstGeom prst="rect">
            <a:avLst/>
          </a:prstGeom>
          <a:solidFill>
            <a:srgbClr val="34A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A39CB9B-B844-8F7A-7FEA-FFE4E6F13574}"/>
              </a:ext>
            </a:extLst>
          </p:cNvPr>
          <p:cNvSpPr>
            <a:spLocks noGrp="1"/>
          </p:cNvSpPr>
          <p:nvPr>
            <p:ph type="sldNum" sz="quarter" idx="12"/>
          </p:nvPr>
        </p:nvSpPr>
        <p:spPr/>
        <p:txBody>
          <a:bodyPr/>
          <a:lstStyle/>
          <a:p>
            <a:fld id="{153120A3-5248-6148-B7A2-2A687432A7B5}" type="slidenum">
              <a:rPr lang="en-US" smtClean="0"/>
              <a:t>5</a:t>
            </a:fld>
            <a:endParaRPr lang="en-US"/>
          </a:p>
        </p:txBody>
      </p:sp>
      <p:graphicFrame>
        <p:nvGraphicFramePr>
          <p:cNvPr id="8" name="Table 7">
            <a:extLst>
              <a:ext uri="{FF2B5EF4-FFF2-40B4-BE49-F238E27FC236}">
                <a16:creationId xmlns:a16="http://schemas.microsoft.com/office/drawing/2014/main" id="{0960097A-FE66-7C52-9641-25902357C588}"/>
              </a:ext>
            </a:extLst>
          </p:cNvPr>
          <p:cNvGraphicFramePr>
            <a:graphicFrameLocks noGrp="1"/>
          </p:cNvGraphicFramePr>
          <p:nvPr>
            <p:extLst>
              <p:ext uri="{D42A27DB-BD31-4B8C-83A1-F6EECF244321}">
                <p14:modId xmlns:p14="http://schemas.microsoft.com/office/powerpoint/2010/main" val="4106286372"/>
              </p:ext>
            </p:extLst>
          </p:nvPr>
        </p:nvGraphicFramePr>
        <p:xfrm>
          <a:off x="1223243" y="1705442"/>
          <a:ext cx="9987914" cy="1785695"/>
        </p:xfrm>
        <a:graphic>
          <a:graphicData uri="http://schemas.openxmlformats.org/drawingml/2006/table">
            <a:tbl>
              <a:tblPr bandRow="1">
                <a:tableStyleId>{5C22544A-7EE6-4342-B048-85BDC9FD1C3A}</a:tableStyleId>
              </a:tblPr>
              <a:tblGrid>
                <a:gridCol w="9987914">
                  <a:extLst>
                    <a:ext uri="{9D8B030D-6E8A-4147-A177-3AD203B41FA5}">
                      <a16:colId xmlns:a16="http://schemas.microsoft.com/office/drawing/2014/main" val="2305649730"/>
                    </a:ext>
                  </a:extLst>
                </a:gridCol>
              </a:tblGrid>
              <a:tr h="332664">
                <a:tc>
                  <a:txBody>
                    <a:bodyPr/>
                    <a:lstStyle/>
                    <a:p>
                      <a:pPr algn="ctr" rtl="0" fontAlgn="base"/>
                      <a:r>
                        <a:rPr lang="en-US" sz="1600" b="1" i="0" u="sng">
                          <a:effectLst/>
                          <a:latin typeface="Tahoma"/>
                        </a:rPr>
                        <a:t>CMSD Vision</a:t>
                      </a:r>
                      <a:r>
                        <a:rPr lang="en-US" sz="1600" b="0" i="0">
                          <a:effectLst/>
                          <a:latin typeface="Tahoma"/>
                        </a:rPr>
                        <a:t>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09470937"/>
                  </a:ext>
                </a:extLst>
              </a:tr>
              <a:tr h="1450415">
                <a:tc>
                  <a:txBody>
                    <a:bodyPr/>
                    <a:lstStyle/>
                    <a:p>
                      <a:pPr algn="l" rtl="0" fontAlgn="base"/>
                      <a:r>
                        <a:rPr lang="en-US" sz="1600" b="0" i="0">
                          <a:effectLst/>
                          <a:latin typeface="Tahoma"/>
                        </a:rPr>
                        <a:t>In our pursuit of a more fair, just and good system of education, we want each of our learners, both each of our scholars and each of their educators, to be individually and collectively presented with </a:t>
                      </a:r>
                      <a:r>
                        <a:rPr lang="en-US" sz="1600" b="1" i="0">
                          <a:effectLst/>
                          <a:latin typeface="Tahoma"/>
                        </a:rPr>
                        <a:t>academically/intellectually complex tasks</a:t>
                      </a:r>
                      <a:r>
                        <a:rPr lang="en-US" sz="1600" b="0" i="0">
                          <a:effectLst/>
                          <a:latin typeface="Tahoma"/>
                        </a:rPr>
                        <a:t> that are worthy of their productive struggle and allow them </a:t>
                      </a:r>
                      <a:r>
                        <a:rPr lang="en-US" sz="1600" b="1" i="0">
                          <a:effectLst/>
                          <a:latin typeface="Tahoma"/>
                        </a:rPr>
                        <a:t>authentic opportunities to demonstrate their work and their learning</a:t>
                      </a:r>
                      <a:r>
                        <a:rPr lang="en-US" sz="1600" b="0" i="0">
                          <a:effectLst/>
                          <a:latin typeface="Tahoma"/>
                        </a:rPr>
                        <a:t> of academic content and transferable skills in a </a:t>
                      </a:r>
                      <a:r>
                        <a:rPr lang="en-US" sz="1600" b="1" i="0">
                          <a:effectLst/>
                          <a:latin typeface="Tahoma"/>
                        </a:rPr>
                        <a:t>joyful and adventurous</a:t>
                      </a:r>
                      <a:r>
                        <a:rPr lang="en-US" sz="1600" b="0" i="0">
                          <a:effectLst/>
                          <a:latin typeface="Tahoma"/>
                        </a:rPr>
                        <a:t> environment. </a:t>
                      </a:r>
                    </a:p>
                  </a:txBody>
                  <a:tcPr marL="66675" marR="6667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21644786"/>
                  </a:ext>
                </a:extLst>
              </a:tr>
            </a:tbl>
          </a:graphicData>
        </a:graphic>
      </p:graphicFrame>
      <p:sp>
        <p:nvSpPr>
          <p:cNvPr id="9" name="TextBox 8">
            <a:extLst>
              <a:ext uri="{FF2B5EF4-FFF2-40B4-BE49-F238E27FC236}">
                <a16:creationId xmlns:a16="http://schemas.microsoft.com/office/drawing/2014/main" id="{6C2BBAAE-1DC0-2AA7-8BEE-6DED0FE26BB2}"/>
              </a:ext>
            </a:extLst>
          </p:cNvPr>
          <p:cNvSpPr txBox="1"/>
          <p:nvPr/>
        </p:nvSpPr>
        <p:spPr>
          <a:xfrm>
            <a:off x="1101307" y="3703608"/>
            <a:ext cx="1024818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a:latin typeface="Tahoma"/>
              <a:ea typeface="Tahoma"/>
              <a:cs typeface="Tahoma"/>
            </a:endParaRPr>
          </a:p>
          <a:p>
            <a:pPr algn="ctr"/>
            <a:r>
              <a:rPr lang="en-US" sz="1600" b="1" u="sng">
                <a:solidFill>
                  <a:srgbClr val="FF0000"/>
                </a:solidFill>
                <a:latin typeface="Tahoma"/>
                <a:cs typeface="Segoe UI"/>
              </a:rPr>
              <a:t>Paul L. Dunbar Arts Enrichment Academy</a:t>
            </a:r>
            <a:r>
              <a:rPr lang="en-US" sz="1600" b="1">
                <a:solidFill>
                  <a:srgbClr val="FF0000"/>
                </a:solidFill>
                <a:latin typeface="Tahoma"/>
                <a:cs typeface="Segoe UI"/>
              </a:rPr>
              <a:t> </a:t>
            </a:r>
            <a:r>
              <a:rPr lang="en-US" sz="1600">
                <a:solidFill>
                  <a:srgbClr val="FF0000"/>
                </a:solidFill>
                <a:latin typeface="Tahoma"/>
                <a:ea typeface="Tahoma"/>
                <a:cs typeface="Tahoma"/>
              </a:rPr>
              <a:t> </a:t>
            </a:r>
          </a:p>
          <a:p>
            <a:pPr algn="ctr"/>
            <a:r>
              <a:rPr lang="en-US" sz="1600" b="1" u="sng">
                <a:solidFill>
                  <a:srgbClr val="FF0000"/>
                </a:solidFill>
                <a:latin typeface="Tahoma"/>
                <a:cs typeface="Segoe UI"/>
              </a:rPr>
              <a:t>Mission</a:t>
            </a:r>
            <a:r>
              <a:rPr lang="en-US" sz="1600">
                <a:latin typeface="Tahoma"/>
                <a:cs typeface="Segoe UI"/>
              </a:rPr>
              <a:t> </a:t>
            </a:r>
            <a:r>
              <a:rPr lang="en-US" sz="1600">
                <a:latin typeface="Tahoma"/>
                <a:ea typeface="Tahoma"/>
                <a:cs typeface="Tahoma"/>
              </a:rPr>
              <a:t> </a:t>
            </a:r>
          </a:p>
          <a:p>
            <a:pPr algn="ctr"/>
            <a:endParaRPr lang="en-US" sz="1600">
              <a:latin typeface="Tahoma"/>
              <a:ea typeface="Tahoma"/>
              <a:cs typeface="Tahoma"/>
            </a:endParaRPr>
          </a:p>
          <a:p>
            <a:pPr algn="ctr"/>
            <a:r>
              <a:rPr lang="en-US" sz="1600">
                <a:solidFill>
                  <a:srgbClr val="333333"/>
                </a:solidFill>
                <a:latin typeface="Open Sans"/>
                <a:cs typeface="Segoe UI"/>
              </a:rPr>
              <a:t>Our mission is to provide children with learning experiences through an integrated arts curriculum that will empower them to develop critical and creative thinking skills as they become productive members of society. We encourage academic, technological, artistic, and social emotional growth while scholars work, study, serve, and lead themselves and others to personal greatness</a:t>
            </a:r>
            <a:r>
              <a:rPr lang="en-US" sz="1600">
                <a:solidFill>
                  <a:srgbClr val="333333"/>
                </a:solidFill>
                <a:latin typeface="Open Sans"/>
                <a:ea typeface="Open Sans"/>
                <a:cs typeface="Open Sans"/>
              </a:rPr>
              <a:t> </a:t>
            </a:r>
          </a:p>
          <a:p>
            <a:endParaRPr lang="en-US" sz="1200">
              <a:latin typeface="Tahoma"/>
              <a:ea typeface="Tahoma"/>
              <a:cs typeface="Tahoma"/>
            </a:endParaRPr>
          </a:p>
        </p:txBody>
      </p:sp>
    </p:spTree>
    <p:extLst>
      <p:ext uri="{BB962C8B-B14F-4D97-AF65-F5344CB8AC3E}">
        <p14:creationId xmlns:p14="http://schemas.microsoft.com/office/powerpoint/2010/main" val="3197706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6F368-3664-9EDD-FD04-D7F607D4C216}"/>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6AF2CB67-A87D-57A7-D015-C61653004543}"/>
              </a:ext>
            </a:extLst>
          </p:cNvPr>
          <p:cNvSpPr txBox="1">
            <a:spLocks/>
          </p:cNvSpPr>
          <p:nvPr/>
        </p:nvSpPr>
        <p:spPr>
          <a:xfrm>
            <a:off x="1113183" y="963339"/>
            <a:ext cx="7900188" cy="753329"/>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dirty="0">
                <a:solidFill>
                  <a:srgbClr val="34A7D3"/>
                </a:solidFill>
                <a:latin typeface="Aptos"/>
              </a:rPr>
              <a:t>Open House Agenda</a:t>
            </a:r>
            <a:endParaRPr lang="en-US" sz="2900" b="1" dirty="0">
              <a:solidFill>
                <a:srgbClr val="34A7D3"/>
              </a:solidFill>
              <a:latin typeface="Aptos" panose="020B0004020202020204" pitchFamily="34" charset="0"/>
            </a:endParaRPr>
          </a:p>
        </p:txBody>
      </p:sp>
      <p:sp>
        <p:nvSpPr>
          <p:cNvPr id="3" name="Subtitle 4">
            <a:extLst>
              <a:ext uri="{FF2B5EF4-FFF2-40B4-BE49-F238E27FC236}">
                <a16:creationId xmlns:a16="http://schemas.microsoft.com/office/drawing/2014/main" id="{E9562FD3-B49C-37AE-BF90-F09F5379D571}"/>
              </a:ext>
            </a:extLst>
          </p:cNvPr>
          <p:cNvSpPr txBox="1">
            <a:spLocks/>
          </p:cNvSpPr>
          <p:nvPr/>
        </p:nvSpPr>
        <p:spPr>
          <a:xfrm>
            <a:off x="1113183" y="1845622"/>
            <a:ext cx="9382539" cy="4513916"/>
          </a:xfrm>
          <a:prstGeom prst="rect">
            <a:avLst/>
          </a:prstGeom>
        </p:spPr>
        <p:txBody>
          <a:bodyPr lIns="91440" tIns="45720" rIns="91440" bIns="4572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345" indent="-347345" algn="l" rtl="0">
              <a:buFont typeface="Arial"/>
              <a:buChar char="•"/>
            </a:pPr>
            <a:r>
              <a:rPr lang="en-US" sz="3200" b="1" kern="1200">
                <a:latin typeface="Calibri"/>
                <a:ea typeface="+mn-ea"/>
                <a:cs typeface="Calibri"/>
              </a:rPr>
              <a:t>6:00-6:30: Welcome / General Session</a:t>
            </a:r>
            <a:endParaRPr lang="en-US">
              <a:ea typeface="+mn-ea"/>
            </a:endParaRPr>
          </a:p>
          <a:p>
            <a:pPr marL="347345" indent="-347345" algn="l" rtl="0">
              <a:buFont typeface="Arial"/>
              <a:buChar char="•"/>
            </a:pPr>
            <a:r>
              <a:rPr lang="en-US" sz="3200" b="1" kern="1200">
                <a:latin typeface="Calibri"/>
                <a:ea typeface="+mn-ea"/>
                <a:cs typeface="Calibri"/>
              </a:rPr>
              <a:t>6:30-8:00:   Meeting with Teachers</a:t>
            </a:r>
            <a:endParaRPr lang="en-US" sz="3200" b="1" kern="1200">
              <a:latin typeface="Calibri"/>
              <a:ea typeface="Calibri"/>
              <a:cs typeface="Calibri"/>
            </a:endParaRPr>
          </a:p>
          <a:p>
            <a:pPr marL="347345" indent="-347345" algn="l" rtl="0">
              <a:buFont typeface="Arial"/>
              <a:buChar char="•"/>
            </a:pPr>
            <a:r>
              <a:rPr lang="en-US" sz="3200" b="1" kern="1200">
                <a:latin typeface="Calibri"/>
                <a:ea typeface="+mn-ea"/>
                <a:cs typeface="Calibri"/>
              </a:rPr>
              <a:t>Be sure to check out our tables/clubs for information on:</a:t>
            </a:r>
            <a:endParaRPr lang="en-US" sz="3200" b="1" kern="1200">
              <a:latin typeface="Calibri"/>
              <a:ea typeface="Calibri"/>
              <a:cs typeface="Calibri"/>
            </a:endParaRPr>
          </a:p>
          <a:p>
            <a:pPr marL="347345" indent="-347345">
              <a:buFont typeface="Arial"/>
            </a:pPr>
            <a:r>
              <a:rPr lang="en-US" sz="3200" b="1">
                <a:latin typeface="Calibri"/>
                <a:ea typeface="Calibri"/>
                <a:cs typeface="Calibri"/>
              </a:rPr>
              <a:t>RAFFLE! 2 DRAWINGS </a:t>
            </a:r>
          </a:p>
          <a:p>
            <a:pPr marL="347345" indent="-347345">
              <a:buFont typeface="Arial"/>
            </a:pPr>
            <a:r>
              <a:rPr lang="en-US" sz="3200" b="1">
                <a:latin typeface="Calibri"/>
                <a:ea typeface="Calibri"/>
                <a:cs typeface="Calibri"/>
              </a:rPr>
              <a:t>Bake sale </a:t>
            </a:r>
            <a:endParaRPr lang="en-US" sz="3200" b="1" kern="1200">
              <a:latin typeface="Calibri"/>
              <a:ea typeface="Calibri"/>
              <a:cs typeface="Calibri"/>
            </a:endParaRPr>
          </a:p>
          <a:p>
            <a:pPr marL="347345" indent="-347345">
              <a:buFont typeface="Arial"/>
            </a:pPr>
            <a:r>
              <a:rPr lang="en-US" sz="3200" b="1">
                <a:latin typeface="Calibri"/>
                <a:ea typeface="Calibri"/>
                <a:cs typeface="Calibri"/>
              </a:rPr>
              <a:t>Shirt Orders</a:t>
            </a:r>
          </a:p>
          <a:p>
            <a:pPr marL="347345" indent="-347345">
              <a:buFont typeface="Arial"/>
            </a:pPr>
            <a:r>
              <a:rPr lang="en-US" sz="3200" b="1">
                <a:latin typeface="Calibri"/>
                <a:ea typeface="Calibri"/>
                <a:cs typeface="Calibri"/>
              </a:rPr>
              <a:t>Say Yes</a:t>
            </a:r>
          </a:p>
          <a:p>
            <a:pPr marL="347345" indent="-347345">
              <a:buFont typeface="Arial"/>
            </a:pPr>
            <a:r>
              <a:rPr lang="en-US" sz="3200" b="1">
                <a:latin typeface="Calibri"/>
                <a:ea typeface="Calibri"/>
                <a:cs typeface="Calibri"/>
              </a:rPr>
              <a:t>6-8 grade Athletics Table</a:t>
            </a:r>
          </a:p>
          <a:p>
            <a:pPr marL="347345" indent="-347345">
              <a:buFont typeface="Arial"/>
            </a:pPr>
            <a:r>
              <a:rPr lang="en-US" sz="3200" b="1">
                <a:latin typeface="Calibri"/>
                <a:ea typeface="Calibri"/>
                <a:cs typeface="Calibri"/>
              </a:rPr>
              <a:t>6-8 grade Good 2 Great –character development course</a:t>
            </a:r>
          </a:p>
          <a:p>
            <a:pPr marL="347345" indent="-347345">
              <a:buFont typeface="Arial"/>
            </a:pPr>
            <a:r>
              <a:rPr lang="en-US" sz="3200" b="1">
                <a:latin typeface="Calibri"/>
                <a:ea typeface="Calibri"/>
                <a:cs typeface="Calibri"/>
              </a:rPr>
              <a:t>Piano Cleveland and Cleveland Jazz Orchestra Sign Up </a:t>
            </a:r>
          </a:p>
          <a:p>
            <a:pPr marL="0" indent="0"/>
            <a:endParaRPr lang="en-US" sz="3200">
              <a:latin typeface="Calibri"/>
              <a:ea typeface="Calibri"/>
              <a:cs typeface="Calibri"/>
            </a:endParaRPr>
          </a:p>
          <a:p>
            <a:pPr marL="0" indent="0"/>
            <a:endParaRPr lang="en-US" sz="3200">
              <a:latin typeface="Calibri"/>
              <a:ea typeface="Calibri"/>
              <a:cs typeface="Calibri"/>
            </a:endParaRPr>
          </a:p>
        </p:txBody>
      </p:sp>
      <p:sp>
        <p:nvSpPr>
          <p:cNvPr id="4" name="Rectangle 3">
            <a:extLst>
              <a:ext uri="{FF2B5EF4-FFF2-40B4-BE49-F238E27FC236}">
                <a16:creationId xmlns:a16="http://schemas.microsoft.com/office/drawing/2014/main" id="{3D7B9EBF-1A60-D60A-09CF-CBBBDB7BEBCF}"/>
              </a:ext>
            </a:extLst>
          </p:cNvPr>
          <p:cNvSpPr/>
          <p:nvPr/>
        </p:nvSpPr>
        <p:spPr>
          <a:xfrm>
            <a:off x="0" y="0"/>
            <a:ext cx="669471" cy="6858000"/>
          </a:xfrm>
          <a:prstGeom prst="rect">
            <a:avLst/>
          </a:prstGeom>
          <a:solidFill>
            <a:srgbClr val="34A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A39CB9B-B844-8F7A-7FEA-FFE4E6F13574}"/>
              </a:ext>
            </a:extLst>
          </p:cNvPr>
          <p:cNvSpPr>
            <a:spLocks noGrp="1"/>
          </p:cNvSpPr>
          <p:nvPr>
            <p:ph type="sldNum" sz="quarter" idx="12"/>
          </p:nvPr>
        </p:nvSpPr>
        <p:spPr/>
        <p:txBody>
          <a:bodyPr/>
          <a:lstStyle/>
          <a:p>
            <a:fld id="{153120A3-5248-6148-B7A2-2A687432A7B5}" type="slidenum">
              <a:rPr lang="en-US" smtClean="0"/>
              <a:t>6</a:t>
            </a:fld>
            <a:endParaRPr lang="en-US"/>
          </a:p>
        </p:txBody>
      </p:sp>
    </p:spTree>
    <p:extLst>
      <p:ext uri="{BB962C8B-B14F-4D97-AF65-F5344CB8AC3E}">
        <p14:creationId xmlns:p14="http://schemas.microsoft.com/office/powerpoint/2010/main" val="3723165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6F368-3664-9EDD-FD04-D7F607D4C216}"/>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6AF2CB67-A87D-57A7-D015-C61653004543}"/>
              </a:ext>
            </a:extLst>
          </p:cNvPr>
          <p:cNvSpPr txBox="1">
            <a:spLocks/>
          </p:cNvSpPr>
          <p:nvPr/>
        </p:nvSpPr>
        <p:spPr>
          <a:xfrm>
            <a:off x="1113182" y="963339"/>
            <a:ext cx="9046817" cy="753329"/>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34A7D3"/>
                </a:solidFill>
                <a:latin typeface="Aptos"/>
              </a:rPr>
              <a:t>New this year</a:t>
            </a:r>
            <a:endParaRPr lang="en-US" sz="4000" b="1">
              <a:solidFill>
                <a:srgbClr val="34A7D3"/>
              </a:solidFill>
              <a:latin typeface="Aptos" panose="020B0004020202020204" pitchFamily="34" charset="0"/>
            </a:endParaRPr>
          </a:p>
        </p:txBody>
      </p:sp>
      <p:sp>
        <p:nvSpPr>
          <p:cNvPr id="3" name="Subtitle 4">
            <a:extLst>
              <a:ext uri="{FF2B5EF4-FFF2-40B4-BE49-F238E27FC236}">
                <a16:creationId xmlns:a16="http://schemas.microsoft.com/office/drawing/2014/main" id="{E9562FD3-B49C-37AE-BF90-F09F5379D571}"/>
              </a:ext>
            </a:extLst>
          </p:cNvPr>
          <p:cNvSpPr txBox="1">
            <a:spLocks/>
          </p:cNvSpPr>
          <p:nvPr/>
        </p:nvSpPr>
        <p:spPr>
          <a:xfrm>
            <a:off x="1113183" y="1845622"/>
            <a:ext cx="9382539" cy="32531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a:solidFill>
                <a:schemeClr val="bg1"/>
              </a:solidFill>
              <a:latin typeface="Aptos" panose="020B0004020202020204" pitchFamily="34" charset="0"/>
            </a:endParaRPr>
          </a:p>
        </p:txBody>
      </p:sp>
      <p:sp>
        <p:nvSpPr>
          <p:cNvPr id="4" name="Rectangle 3">
            <a:extLst>
              <a:ext uri="{FF2B5EF4-FFF2-40B4-BE49-F238E27FC236}">
                <a16:creationId xmlns:a16="http://schemas.microsoft.com/office/drawing/2014/main" id="{3D7B9EBF-1A60-D60A-09CF-CBBBDB7BEBCF}"/>
              </a:ext>
            </a:extLst>
          </p:cNvPr>
          <p:cNvSpPr/>
          <p:nvPr/>
        </p:nvSpPr>
        <p:spPr>
          <a:xfrm>
            <a:off x="0" y="0"/>
            <a:ext cx="669471" cy="6858000"/>
          </a:xfrm>
          <a:prstGeom prst="rect">
            <a:avLst/>
          </a:prstGeom>
          <a:solidFill>
            <a:srgbClr val="34A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A39CB9B-B844-8F7A-7FEA-FFE4E6F13574}"/>
              </a:ext>
            </a:extLst>
          </p:cNvPr>
          <p:cNvSpPr>
            <a:spLocks noGrp="1"/>
          </p:cNvSpPr>
          <p:nvPr>
            <p:ph type="sldNum" sz="quarter" idx="12"/>
          </p:nvPr>
        </p:nvSpPr>
        <p:spPr/>
        <p:txBody>
          <a:bodyPr/>
          <a:lstStyle/>
          <a:p>
            <a:fld id="{153120A3-5248-6148-B7A2-2A687432A7B5}" type="slidenum">
              <a:rPr lang="en-US" smtClean="0"/>
              <a:t>7</a:t>
            </a:fld>
            <a:endParaRPr lang="en-US"/>
          </a:p>
        </p:txBody>
      </p:sp>
      <p:sp>
        <p:nvSpPr>
          <p:cNvPr id="6" name="TextBox 5">
            <a:extLst>
              <a:ext uri="{FF2B5EF4-FFF2-40B4-BE49-F238E27FC236}">
                <a16:creationId xmlns:a16="http://schemas.microsoft.com/office/drawing/2014/main" id="{4DEB9B0F-1FE8-1288-58EC-CC33036F1836}"/>
              </a:ext>
            </a:extLst>
          </p:cNvPr>
          <p:cNvSpPr txBox="1"/>
          <p:nvPr/>
        </p:nvSpPr>
        <p:spPr>
          <a:xfrm>
            <a:off x="1111828" y="1846119"/>
            <a:ext cx="8492835"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200">
                <a:cs typeface="Calibri" panose="020F0502020204030204"/>
              </a:rPr>
              <a:t>High Quality Instructional Materials across every school, classroom and grade</a:t>
            </a:r>
          </a:p>
          <a:p>
            <a:pPr marL="285750" indent="-285750">
              <a:buFont typeface="Arial"/>
              <a:buChar char="•"/>
            </a:pPr>
            <a:r>
              <a:rPr lang="en-US" sz="3200">
                <a:cs typeface="Calibri" panose="020F0502020204030204"/>
              </a:rPr>
              <a:t>English Language Arts curriculum</a:t>
            </a:r>
            <a:endParaRPr lang="en-US" sz="3200">
              <a:ea typeface="Calibri"/>
              <a:cs typeface="Calibri" panose="020F0502020204030204"/>
            </a:endParaRPr>
          </a:p>
          <a:p>
            <a:pPr marL="285750" indent="-285750">
              <a:buFont typeface="Arial"/>
              <a:buChar char="•"/>
            </a:pPr>
            <a:r>
              <a:rPr lang="en-US" sz="3200">
                <a:cs typeface="Calibri" panose="020F0502020204030204"/>
              </a:rPr>
              <a:t>Electronic Gradebook</a:t>
            </a:r>
            <a:endParaRPr lang="en-US" sz="3200">
              <a:ea typeface="Calibri"/>
              <a:cs typeface="Calibri" panose="020F0502020204030204"/>
            </a:endParaRPr>
          </a:p>
          <a:p>
            <a:pPr marL="285750" indent="-285750">
              <a:buFont typeface="Arial"/>
              <a:buChar char="•"/>
            </a:pPr>
            <a:r>
              <a:rPr lang="en-US" sz="3200" err="1">
                <a:cs typeface="Calibri" panose="020F0502020204030204"/>
              </a:rPr>
              <a:t>MyPowerHub</a:t>
            </a:r>
            <a:r>
              <a:rPr lang="en-US" sz="3200">
                <a:cs typeface="Calibri" panose="020F0502020204030204"/>
              </a:rPr>
              <a:t> parent access portal</a:t>
            </a:r>
            <a:endParaRPr lang="en-US" sz="3200">
              <a:ea typeface="Calibri"/>
              <a:cs typeface="Calibri" panose="020F0502020204030204"/>
            </a:endParaRPr>
          </a:p>
          <a:p>
            <a:pPr marL="285750" indent="-285750">
              <a:buFont typeface="Arial"/>
              <a:buChar char="•"/>
            </a:pPr>
            <a:r>
              <a:rPr lang="en-US" sz="3200">
                <a:cs typeface="Calibri" panose="020F0502020204030204"/>
              </a:rPr>
              <a:t>Cell-phone-free learning environments</a:t>
            </a:r>
            <a:endParaRPr lang="en-US" sz="3200">
              <a:ea typeface="Calibri"/>
              <a:cs typeface="Calibri" panose="020F0502020204030204"/>
            </a:endParaRPr>
          </a:p>
          <a:p>
            <a:pPr marL="285750" indent="-285750">
              <a:buFont typeface="Arial"/>
              <a:buChar char="•"/>
            </a:pPr>
            <a:endParaRPr lang="en-US" sz="3200">
              <a:ea typeface="Calibri"/>
              <a:cs typeface="Calibri" panose="020F0502020204030204"/>
            </a:endParaRPr>
          </a:p>
        </p:txBody>
      </p:sp>
    </p:spTree>
    <p:extLst>
      <p:ext uri="{BB962C8B-B14F-4D97-AF65-F5344CB8AC3E}">
        <p14:creationId xmlns:p14="http://schemas.microsoft.com/office/powerpoint/2010/main" val="1812198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6F368-3664-9EDD-FD04-D7F607D4C216}"/>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6AF2CB67-A87D-57A7-D015-C61653004543}"/>
              </a:ext>
            </a:extLst>
          </p:cNvPr>
          <p:cNvSpPr txBox="1">
            <a:spLocks/>
          </p:cNvSpPr>
          <p:nvPr/>
        </p:nvSpPr>
        <p:spPr>
          <a:xfrm>
            <a:off x="1113183" y="963339"/>
            <a:ext cx="7900188" cy="7533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a:solidFill>
                  <a:srgbClr val="34A7D3"/>
                </a:solidFill>
                <a:latin typeface="Aptos" panose="020B0004020202020204" pitchFamily="34" charset="0"/>
              </a:rPr>
              <a:t>Academic Achievement Plan</a:t>
            </a:r>
            <a:endParaRPr lang="en-US" sz="2900" b="1">
              <a:solidFill>
                <a:srgbClr val="1E2748"/>
              </a:solidFill>
              <a:latin typeface="Aptos" panose="020B0004020202020204" pitchFamily="34" charset="0"/>
            </a:endParaRPr>
          </a:p>
        </p:txBody>
      </p:sp>
      <p:sp>
        <p:nvSpPr>
          <p:cNvPr id="3" name="Subtitle 4">
            <a:extLst>
              <a:ext uri="{FF2B5EF4-FFF2-40B4-BE49-F238E27FC236}">
                <a16:creationId xmlns:a16="http://schemas.microsoft.com/office/drawing/2014/main" id="{E9562FD3-B49C-37AE-BF90-F09F5379D571}"/>
              </a:ext>
            </a:extLst>
          </p:cNvPr>
          <p:cNvSpPr txBox="1">
            <a:spLocks/>
          </p:cNvSpPr>
          <p:nvPr/>
        </p:nvSpPr>
        <p:spPr>
          <a:xfrm>
            <a:off x="1113183" y="1845622"/>
            <a:ext cx="9382539" cy="32531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a:solidFill>
                <a:schemeClr val="bg1"/>
              </a:solidFill>
              <a:latin typeface="Aptos" panose="020B0004020202020204" pitchFamily="34" charset="0"/>
            </a:endParaRPr>
          </a:p>
        </p:txBody>
      </p:sp>
      <p:sp>
        <p:nvSpPr>
          <p:cNvPr id="4" name="Rectangle 3">
            <a:extLst>
              <a:ext uri="{FF2B5EF4-FFF2-40B4-BE49-F238E27FC236}">
                <a16:creationId xmlns:a16="http://schemas.microsoft.com/office/drawing/2014/main" id="{3D7B9EBF-1A60-D60A-09CF-CBBBDB7BEBCF}"/>
              </a:ext>
            </a:extLst>
          </p:cNvPr>
          <p:cNvSpPr/>
          <p:nvPr/>
        </p:nvSpPr>
        <p:spPr>
          <a:xfrm>
            <a:off x="0" y="0"/>
            <a:ext cx="669471" cy="6858000"/>
          </a:xfrm>
          <a:prstGeom prst="rect">
            <a:avLst/>
          </a:prstGeom>
          <a:solidFill>
            <a:srgbClr val="34A7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A39CB9B-B844-8F7A-7FEA-FFE4E6F13574}"/>
              </a:ext>
            </a:extLst>
          </p:cNvPr>
          <p:cNvSpPr>
            <a:spLocks noGrp="1"/>
          </p:cNvSpPr>
          <p:nvPr>
            <p:ph type="sldNum" sz="quarter" idx="12"/>
          </p:nvPr>
        </p:nvSpPr>
        <p:spPr/>
        <p:txBody>
          <a:bodyPr/>
          <a:lstStyle/>
          <a:p>
            <a:fld id="{153120A3-5248-6148-B7A2-2A687432A7B5}" type="slidenum">
              <a:rPr lang="en-US" smtClean="0"/>
              <a:t>8</a:t>
            </a:fld>
            <a:endParaRPr lang="en-US"/>
          </a:p>
        </p:txBody>
      </p:sp>
      <p:sp>
        <p:nvSpPr>
          <p:cNvPr id="6" name="TextBox 5">
            <a:extLst>
              <a:ext uri="{FF2B5EF4-FFF2-40B4-BE49-F238E27FC236}">
                <a16:creationId xmlns:a16="http://schemas.microsoft.com/office/drawing/2014/main" id="{8F36CAC2-2B61-4017-886D-AA99D8853D88}"/>
              </a:ext>
            </a:extLst>
          </p:cNvPr>
          <p:cNvSpPr txBox="1"/>
          <p:nvPr/>
        </p:nvSpPr>
        <p:spPr>
          <a:xfrm>
            <a:off x="1113183" y="1845622"/>
            <a:ext cx="8191500" cy="3847207"/>
          </a:xfrm>
          <a:prstGeom prst="rect">
            <a:avLst/>
          </a:prstGeom>
          <a:noFill/>
        </p:spPr>
        <p:txBody>
          <a:bodyPr wrap="square" lIns="91440" tIns="45720" rIns="91440" bIns="45720" rtlCol="0" anchor="t">
            <a:spAutoFit/>
          </a:bodyPr>
          <a:lstStyle/>
          <a:p>
            <a:r>
              <a:rPr lang="en-US" sz="3000"/>
              <a:t>Each year we develop an Academic Achievement Plan for our school based on student achievement.</a:t>
            </a:r>
            <a:endParaRPr lang="en-US"/>
          </a:p>
          <a:p>
            <a:r>
              <a:rPr lang="en-US" sz="3000">
                <a:latin typeface="Arial"/>
                <a:cs typeface="Arial"/>
              </a:rPr>
              <a:t>•</a:t>
            </a:r>
            <a:r>
              <a:rPr lang="en-US" sz="3000"/>
              <a:t>These are our priorities for this year</a:t>
            </a:r>
            <a:endParaRPr lang="en-US" sz="3000">
              <a:ea typeface="Calibri"/>
              <a:cs typeface="Calibri"/>
            </a:endParaRPr>
          </a:p>
          <a:p>
            <a:r>
              <a:rPr lang="en-US" sz="3000">
                <a:latin typeface="Arial"/>
                <a:cs typeface="Arial"/>
              </a:rPr>
              <a:t>•</a:t>
            </a:r>
            <a:r>
              <a:rPr lang="en-US" sz="3000"/>
              <a:t>–Reading Proficiency </a:t>
            </a:r>
            <a:endParaRPr lang="en-US"/>
          </a:p>
          <a:p>
            <a:r>
              <a:rPr lang="en-US" sz="3000">
                <a:latin typeface="Arial"/>
                <a:cs typeface="Arial"/>
              </a:rPr>
              <a:t>•</a:t>
            </a:r>
            <a:r>
              <a:rPr lang="en-US" sz="3000"/>
              <a:t>–Math Proficiency </a:t>
            </a:r>
            <a:endParaRPr lang="en-US"/>
          </a:p>
          <a:p>
            <a:r>
              <a:rPr lang="en-US" sz="3000">
                <a:latin typeface="Arial"/>
                <a:cs typeface="Arial"/>
              </a:rPr>
              <a:t>•</a:t>
            </a:r>
            <a:r>
              <a:rPr lang="en-US" sz="3000"/>
              <a:t>–PBIS- Positive Behavior Intervention System </a:t>
            </a:r>
            <a:endParaRPr lang="en-US"/>
          </a:p>
          <a:p>
            <a:endParaRPr lang="en-US" sz="3200">
              <a:ea typeface="Calibri"/>
              <a:cs typeface="Calibri"/>
            </a:endParaRPr>
          </a:p>
          <a:p>
            <a:endParaRPr lang="en-US" sz="3200">
              <a:ea typeface="Calibri"/>
              <a:cs typeface="Calibri"/>
            </a:endParaRPr>
          </a:p>
        </p:txBody>
      </p:sp>
    </p:spTree>
    <p:extLst>
      <p:ext uri="{BB962C8B-B14F-4D97-AF65-F5344CB8AC3E}">
        <p14:creationId xmlns:p14="http://schemas.microsoft.com/office/powerpoint/2010/main" val="3843388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32EA25-E5BA-EC43-F919-7CC372FECDC5}"/>
              </a:ext>
            </a:extLst>
          </p:cNvPr>
          <p:cNvSpPr>
            <a:spLocks noGrp="1"/>
          </p:cNvSpPr>
          <p:nvPr>
            <p:ph type="sldNum" sz="quarter" idx="12"/>
          </p:nvPr>
        </p:nvSpPr>
        <p:spPr/>
        <p:txBody>
          <a:bodyPr/>
          <a:lstStyle/>
          <a:p>
            <a:fld id="{153120A3-5248-6148-B7A2-2A687432A7B5}" type="slidenum">
              <a:rPr lang="en-US" smtClean="0"/>
              <a:t>9</a:t>
            </a:fld>
            <a:endParaRPr lang="en-US"/>
          </a:p>
        </p:txBody>
      </p:sp>
      <p:graphicFrame>
        <p:nvGraphicFramePr>
          <p:cNvPr id="4" name="Table 3">
            <a:extLst>
              <a:ext uri="{FF2B5EF4-FFF2-40B4-BE49-F238E27FC236}">
                <a16:creationId xmlns:a16="http://schemas.microsoft.com/office/drawing/2014/main" id="{F4CD61BA-1345-AA18-77EE-85C3AF52100F}"/>
              </a:ext>
            </a:extLst>
          </p:cNvPr>
          <p:cNvGraphicFramePr>
            <a:graphicFrameLocks noGrp="1"/>
          </p:cNvGraphicFramePr>
          <p:nvPr>
            <p:extLst>
              <p:ext uri="{D42A27DB-BD31-4B8C-83A1-F6EECF244321}">
                <p14:modId xmlns:p14="http://schemas.microsoft.com/office/powerpoint/2010/main" val="1668195316"/>
              </p:ext>
            </p:extLst>
          </p:nvPr>
        </p:nvGraphicFramePr>
        <p:xfrm>
          <a:off x="2011680" y="722376"/>
          <a:ext cx="7595152" cy="3572055"/>
        </p:xfrm>
        <a:graphic>
          <a:graphicData uri="http://schemas.openxmlformats.org/drawingml/2006/table">
            <a:tbl>
              <a:tblPr firstRow="1" bandRow="1">
                <a:tableStyleId>{5C22544A-7EE6-4342-B048-85BDC9FD1C3A}</a:tableStyleId>
              </a:tblPr>
              <a:tblGrid>
                <a:gridCol w="1898788">
                  <a:extLst>
                    <a:ext uri="{9D8B030D-6E8A-4147-A177-3AD203B41FA5}">
                      <a16:colId xmlns:a16="http://schemas.microsoft.com/office/drawing/2014/main" val="3159158943"/>
                    </a:ext>
                  </a:extLst>
                </a:gridCol>
                <a:gridCol w="1898788">
                  <a:extLst>
                    <a:ext uri="{9D8B030D-6E8A-4147-A177-3AD203B41FA5}">
                      <a16:colId xmlns:a16="http://schemas.microsoft.com/office/drawing/2014/main" val="1128032859"/>
                    </a:ext>
                  </a:extLst>
                </a:gridCol>
                <a:gridCol w="1898788">
                  <a:extLst>
                    <a:ext uri="{9D8B030D-6E8A-4147-A177-3AD203B41FA5}">
                      <a16:colId xmlns:a16="http://schemas.microsoft.com/office/drawing/2014/main" val="3560132354"/>
                    </a:ext>
                  </a:extLst>
                </a:gridCol>
                <a:gridCol w="1898788">
                  <a:extLst>
                    <a:ext uri="{9D8B030D-6E8A-4147-A177-3AD203B41FA5}">
                      <a16:colId xmlns:a16="http://schemas.microsoft.com/office/drawing/2014/main" val="1666880027"/>
                    </a:ext>
                  </a:extLst>
                </a:gridCol>
              </a:tblGrid>
              <a:tr h="1067933">
                <a:tc>
                  <a:txBody>
                    <a:bodyPr/>
                    <a:lstStyle/>
                    <a:p>
                      <a:pPr lvl="0">
                        <a:buNone/>
                      </a:pPr>
                      <a:endParaRPr lang="en-US"/>
                    </a:p>
                  </a:txBody>
                  <a:tcPr/>
                </a:tc>
                <a:tc>
                  <a:txBody>
                    <a:bodyPr/>
                    <a:lstStyle/>
                    <a:p>
                      <a:pPr lvl="0">
                        <a:buNone/>
                      </a:pPr>
                      <a:r>
                        <a:rPr lang="en-US" sz="1800" b="1" i="0" u="none" strike="noStrike" noProof="0">
                          <a:solidFill>
                            <a:srgbClr val="FFFFFF"/>
                          </a:solidFill>
                          <a:latin typeface="Calibri"/>
                        </a:rPr>
                        <a:t>23-24 District Proficiency </a:t>
                      </a:r>
                    </a:p>
                  </a:txBody>
                  <a:tcPr/>
                </a:tc>
                <a:tc>
                  <a:txBody>
                    <a:bodyPr/>
                    <a:lstStyle/>
                    <a:p>
                      <a:r>
                        <a:rPr lang="en-US"/>
                        <a:t>23-24 Dunbar Proficiency </a:t>
                      </a:r>
                    </a:p>
                  </a:txBody>
                  <a:tcPr/>
                </a:tc>
                <a:tc>
                  <a:txBody>
                    <a:bodyPr/>
                    <a:lstStyle/>
                    <a:p>
                      <a:r>
                        <a:rPr lang="en-US"/>
                        <a:t>24-25 Goal </a:t>
                      </a:r>
                    </a:p>
                  </a:txBody>
                  <a:tcPr/>
                </a:tc>
                <a:extLst>
                  <a:ext uri="{0D108BD9-81ED-4DB2-BD59-A6C34878D82A}">
                    <a16:rowId xmlns:a16="http://schemas.microsoft.com/office/drawing/2014/main" val="1290923102"/>
                  </a:ext>
                </a:extLst>
              </a:tr>
              <a:tr h="1436189">
                <a:tc>
                  <a:txBody>
                    <a:bodyPr/>
                    <a:lstStyle/>
                    <a:p>
                      <a:pPr lvl="0">
                        <a:buNone/>
                      </a:pPr>
                      <a:r>
                        <a:rPr lang="en-US"/>
                        <a:t>OST ELA </a:t>
                      </a:r>
                    </a:p>
                  </a:txBody>
                  <a:tcPr/>
                </a:tc>
                <a:tc>
                  <a:txBody>
                    <a:bodyPr/>
                    <a:lstStyle/>
                    <a:p>
                      <a:pPr lvl="0">
                        <a:buNone/>
                      </a:pPr>
                      <a:r>
                        <a:rPr lang="en-US"/>
                        <a:t>27%</a:t>
                      </a:r>
                    </a:p>
                  </a:txBody>
                  <a:tcPr/>
                </a:tc>
                <a:tc>
                  <a:txBody>
                    <a:bodyPr/>
                    <a:lstStyle/>
                    <a:p>
                      <a:r>
                        <a:rPr lang="en-US"/>
                        <a:t>32%</a:t>
                      </a:r>
                    </a:p>
                  </a:txBody>
                  <a:tcPr/>
                </a:tc>
                <a:tc>
                  <a:txBody>
                    <a:bodyPr/>
                    <a:lstStyle/>
                    <a:p>
                      <a:r>
                        <a:rPr lang="en-US"/>
                        <a:t>42%</a:t>
                      </a:r>
                    </a:p>
                  </a:txBody>
                  <a:tcPr/>
                </a:tc>
                <a:extLst>
                  <a:ext uri="{0D108BD9-81ED-4DB2-BD59-A6C34878D82A}">
                    <a16:rowId xmlns:a16="http://schemas.microsoft.com/office/drawing/2014/main" val="3757239129"/>
                  </a:ext>
                </a:extLst>
              </a:tr>
              <a:tr h="1067933">
                <a:tc>
                  <a:txBody>
                    <a:bodyPr/>
                    <a:lstStyle/>
                    <a:p>
                      <a:pPr lvl="0">
                        <a:buNone/>
                      </a:pPr>
                      <a:r>
                        <a:rPr lang="en-US"/>
                        <a:t>OST MATH</a:t>
                      </a:r>
                    </a:p>
                  </a:txBody>
                  <a:tcPr/>
                </a:tc>
                <a:tc>
                  <a:txBody>
                    <a:bodyPr/>
                    <a:lstStyle/>
                    <a:p>
                      <a:pPr lvl="0">
                        <a:buNone/>
                      </a:pPr>
                      <a:r>
                        <a:rPr lang="en-US"/>
                        <a:t>20%</a:t>
                      </a:r>
                    </a:p>
                  </a:txBody>
                  <a:tcPr/>
                </a:tc>
                <a:tc>
                  <a:txBody>
                    <a:bodyPr/>
                    <a:lstStyle/>
                    <a:p>
                      <a:r>
                        <a:rPr lang="en-US"/>
                        <a:t>63%</a:t>
                      </a:r>
                    </a:p>
                  </a:txBody>
                  <a:tcPr/>
                </a:tc>
                <a:tc>
                  <a:txBody>
                    <a:bodyPr/>
                    <a:lstStyle/>
                    <a:p>
                      <a:r>
                        <a:rPr lang="en-US"/>
                        <a:t>71%</a:t>
                      </a:r>
                    </a:p>
                  </a:txBody>
                  <a:tcPr/>
                </a:tc>
                <a:extLst>
                  <a:ext uri="{0D108BD9-81ED-4DB2-BD59-A6C34878D82A}">
                    <a16:rowId xmlns:a16="http://schemas.microsoft.com/office/drawing/2014/main" val="2343739953"/>
                  </a:ext>
                </a:extLst>
              </a:tr>
            </a:tbl>
          </a:graphicData>
        </a:graphic>
      </p:graphicFrame>
    </p:spTree>
    <p:extLst>
      <p:ext uri="{BB962C8B-B14F-4D97-AF65-F5344CB8AC3E}">
        <p14:creationId xmlns:p14="http://schemas.microsoft.com/office/powerpoint/2010/main" val="4103589314"/>
      </p:ext>
    </p:extLst>
  </p:cSld>
  <p:clrMapOvr>
    <a:masterClrMapping/>
  </p:clrMapOvr>
</p:sld>
</file>

<file path=ppt/theme/theme1.xml><?xml version="1.0" encoding="utf-8"?>
<a:theme xmlns:a="http://schemas.openxmlformats.org/drawingml/2006/main" name="DashVTI">
  <a:themeElements>
    <a:clrScheme name="DashVTI">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DashVTI">
      <a:majorFont>
        <a:latin typeface="Grandview Display"/>
        <a:ea typeface=""/>
        <a:cs typeface=""/>
      </a:majorFont>
      <a:minorFont>
        <a:latin typeface="Grandview Display"/>
        <a:ea typeface=""/>
        <a:cs typeface=""/>
      </a:minorFont>
    </a:fontScheme>
    <a:fmtScheme name="Dash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E0E31462-65AE-4087-9B94-B3347EE711B2}" vid="{CA8B31CB-369F-4872-A917-A9EAAF9182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7abbd37-2289-4b75-b09e-ba11304562b3" xsi:nil="true"/>
    <lcf76f155ced4ddcb4097134ff3c332f xmlns="bc28708e-7aaa-4dcd-8323-217415c97c8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BA5E46C93F60478C7C2D48491C12E7" ma:contentTypeVersion="15" ma:contentTypeDescription="Create a new document." ma:contentTypeScope="" ma:versionID="a08bdce43f27fe5807629148bc35afe8">
  <xsd:schema xmlns:xsd="http://www.w3.org/2001/XMLSchema" xmlns:xs="http://www.w3.org/2001/XMLSchema" xmlns:p="http://schemas.microsoft.com/office/2006/metadata/properties" xmlns:ns2="bc28708e-7aaa-4dcd-8323-217415c97c83" xmlns:ns3="17abbd37-2289-4b75-b09e-ba11304562b3" targetNamespace="http://schemas.microsoft.com/office/2006/metadata/properties" ma:root="true" ma:fieldsID="214c630b4984ea2af965a944a4d60ae3" ns2:_="" ns3:_="">
    <xsd:import namespace="bc28708e-7aaa-4dcd-8323-217415c97c83"/>
    <xsd:import namespace="17abbd37-2289-4b75-b09e-ba11304562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28708e-7aaa-4dcd-8323-217415c97c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93b1adf-0bc2-4077-b551-6545c047158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abbd37-2289-4b75-b09e-ba11304562b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76c6c34-5068-4537-8574-e22fbc967abf}" ma:internalName="TaxCatchAll" ma:showField="CatchAllData" ma:web="17abbd37-2289-4b75-b09e-ba11304562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489876-61EC-49E7-B579-F89E1D19FC29}">
  <ds:schemaRefs>
    <ds:schemaRef ds:uri="http://schemas.microsoft.com/sharepoint/v3/contenttype/forms"/>
  </ds:schemaRefs>
</ds:datastoreItem>
</file>

<file path=customXml/itemProps2.xml><?xml version="1.0" encoding="utf-8"?>
<ds:datastoreItem xmlns:ds="http://schemas.openxmlformats.org/officeDocument/2006/customXml" ds:itemID="{9E33AB12-B734-4EFB-82B7-DED163F8D0FB}">
  <ds:schemaRefs>
    <ds:schemaRef ds:uri="17abbd37-2289-4b75-b09e-ba11304562b3"/>
    <ds:schemaRef ds:uri="541f11a4-cf6b-43d7-8a8c-2d1fcdb64884"/>
    <ds:schemaRef ds:uri="bc28708e-7aaa-4dcd-8323-217415c97c83"/>
    <ds:schemaRef ds:uri="edafbbbb-6496-4855-b4cd-100df9d7c09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13C14BC-8502-47BA-9E2F-402D098E2A63}">
  <ds:schemaRefs>
    <ds:schemaRef ds:uri="17abbd37-2289-4b75-b09e-ba11304562b3"/>
    <ds:schemaRef ds:uri="bc28708e-7aaa-4dcd-8323-217415c97c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Application>Microsoft Office PowerPoint</Application>
  <PresentationFormat>Widescreen</PresentationFormat>
  <Slides>24</Slides>
  <Notes>1</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DashVTI</vt:lpstr>
      <vt:lpstr>WELCOME TO OPEN HOUSE</vt:lpstr>
      <vt:lpstr>PowerPoint Presentation</vt:lpstr>
      <vt:lpstr>PowerPoint Presentation</vt:lpstr>
      <vt:lpstr>Title 1 Open House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PBIS</vt:lpstr>
      <vt:lpstr>Live School-Download Parent App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Reminder FATHER’S WALK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Haehn</dc:creator>
  <cp:revision>232</cp:revision>
  <dcterms:created xsi:type="dcterms:W3CDTF">2024-01-03T20:16:37Z</dcterms:created>
  <dcterms:modified xsi:type="dcterms:W3CDTF">2024-09-13T00:12:54Z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0x0101007DBA5E46C93F60478C7C2D48491C12E7</vt:lpwstr>
  </property>
  <property fmtid="{D5CDD505-2E9C-101B-9397-08002B2CF9AE}" pid="3" name="MediaServiceImageTags">
    <vt:lpwstr/>
  </property>
</Properties>
</file>